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77" r:id="rId4"/>
    <p:sldId id="278" r:id="rId5"/>
    <p:sldId id="279" r:id="rId6"/>
    <p:sldId id="281" r:id="rId7"/>
    <p:sldId id="258" r:id="rId8"/>
    <p:sldId id="259" r:id="rId9"/>
    <p:sldId id="260" r:id="rId10"/>
    <p:sldId id="262" r:id="rId11"/>
    <p:sldId id="266" r:id="rId12"/>
    <p:sldId id="280" r:id="rId13"/>
    <p:sldId id="263" r:id="rId14"/>
    <p:sldId id="28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099" y="5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AAD2ED-51D0-4273-A83E-DA183040DF9A}" type="datetimeFigureOut">
              <a:rPr lang="en-US" smtClean="0"/>
              <a:t>3/18/2014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DFB733-CFC8-428C-84FC-CDF5A63534CB}" type="slidenum">
              <a:rPr lang="en-US" smtClean="0"/>
              <a:t>‹#›</a:t>
            </a:fld>
            <a:endParaRPr lang="en-US"/>
          </a:p>
        </p:txBody>
      </p:sp>
    </p:spTree>
    <p:extLst>
      <p:ext uri="{BB962C8B-B14F-4D97-AF65-F5344CB8AC3E}">
        <p14:creationId xmlns:p14="http://schemas.microsoft.com/office/powerpoint/2010/main" val="1252899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7AC74-75A4-446F-ABF4-45EA89BEE4FE}" type="datetimeFigureOut">
              <a:rPr lang="en-US" smtClean="0"/>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D4926-FDAF-4C25-9AA2-5F30E647BBB8}" type="slidenum">
              <a:rPr lang="en-US" smtClean="0"/>
              <a:t>‹#›</a:t>
            </a:fld>
            <a:endParaRPr lang="en-US"/>
          </a:p>
        </p:txBody>
      </p:sp>
    </p:spTree>
    <p:extLst>
      <p:ext uri="{BB962C8B-B14F-4D97-AF65-F5344CB8AC3E}">
        <p14:creationId xmlns:p14="http://schemas.microsoft.com/office/powerpoint/2010/main" val="1277266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7AC74-75A4-446F-ABF4-45EA89BEE4FE}" type="datetimeFigureOut">
              <a:rPr lang="en-US" smtClean="0"/>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D4926-FDAF-4C25-9AA2-5F30E647BBB8}" type="slidenum">
              <a:rPr lang="en-US" smtClean="0"/>
              <a:t>‹#›</a:t>
            </a:fld>
            <a:endParaRPr lang="en-US"/>
          </a:p>
        </p:txBody>
      </p:sp>
    </p:spTree>
    <p:extLst>
      <p:ext uri="{BB962C8B-B14F-4D97-AF65-F5344CB8AC3E}">
        <p14:creationId xmlns:p14="http://schemas.microsoft.com/office/powerpoint/2010/main" val="2754373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7AC74-75A4-446F-ABF4-45EA89BEE4FE}" type="datetimeFigureOut">
              <a:rPr lang="en-US" smtClean="0"/>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D4926-FDAF-4C25-9AA2-5F30E647BBB8}" type="slidenum">
              <a:rPr lang="en-US" smtClean="0"/>
              <a:t>‹#›</a:t>
            </a:fld>
            <a:endParaRPr lang="en-US"/>
          </a:p>
        </p:txBody>
      </p:sp>
    </p:spTree>
    <p:extLst>
      <p:ext uri="{BB962C8B-B14F-4D97-AF65-F5344CB8AC3E}">
        <p14:creationId xmlns:p14="http://schemas.microsoft.com/office/powerpoint/2010/main" val="748064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7AC74-75A4-446F-ABF4-45EA89BEE4FE}" type="datetimeFigureOut">
              <a:rPr lang="en-US" smtClean="0"/>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D4926-FDAF-4C25-9AA2-5F30E647BBB8}" type="slidenum">
              <a:rPr lang="en-US" smtClean="0"/>
              <a:t>‹#›</a:t>
            </a:fld>
            <a:endParaRPr lang="en-US"/>
          </a:p>
        </p:txBody>
      </p:sp>
    </p:spTree>
    <p:extLst>
      <p:ext uri="{BB962C8B-B14F-4D97-AF65-F5344CB8AC3E}">
        <p14:creationId xmlns:p14="http://schemas.microsoft.com/office/powerpoint/2010/main" val="3041354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7AC74-75A4-446F-ABF4-45EA89BEE4FE}" type="datetimeFigureOut">
              <a:rPr lang="en-US" smtClean="0"/>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D4926-FDAF-4C25-9AA2-5F30E647BBB8}" type="slidenum">
              <a:rPr lang="en-US" smtClean="0"/>
              <a:t>‹#›</a:t>
            </a:fld>
            <a:endParaRPr lang="en-US"/>
          </a:p>
        </p:txBody>
      </p:sp>
    </p:spTree>
    <p:extLst>
      <p:ext uri="{BB962C8B-B14F-4D97-AF65-F5344CB8AC3E}">
        <p14:creationId xmlns:p14="http://schemas.microsoft.com/office/powerpoint/2010/main" val="2090734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7AC74-75A4-446F-ABF4-45EA89BEE4FE}" type="datetimeFigureOut">
              <a:rPr lang="en-US" smtClean="0"/>
              <a:t>3/18/2014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D4926-FDAF-4C25-9AA2-5F30E647BBB8}" type="slidenum">
              <a:rPr lang="en-US" smtClean="0"/>
              <a:t>‹#›</a:t>
            </a:fld>
            <a:endParaRPr lang="en-US"/>
          </a:p>
        </p:txBody>
      </p:sp>
    </p:spTree>
    <p:extLst>
      <p:ext uri="{BB962C8B-B14F-4D97-AF65-F5344CB8AC3E}">
        <p14:creationId xmlns:p14="http://schemas.microsoft.com/office/powerpoint/2010/main" val="2156394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7AC74-75A4-446F-ABF4-45EA89BEE4FE}" type="datetimeFigureOut">
              <a:rPr lang="en-US" smtClean="0"/>
              <a:t>3/18/2014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0D4926-FDAF-4C25-9AA2-5F30E647BBB8}" type="slidenum">
              <a:rPr lang="en-US" smtClean="0"/>
              <a:t>‹#›</a:t>
            </a:fld>
            <a:endParaRPr lang="en-US"/>
          </a:p>
        </p:txBody>
      </p:sp>
    </p:spTree>
    <p:extLst>
      <p:ext uri="{BB962C8B-B14F-4D97-AF65-F5344CB8AC3E}">
        <p14:creationId xmlns:p14="http://schemas.microsoft.com/office/powerpoint/2010/main" val="1943679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7AC74-75A4-446F-ABF4-45EA89BEE4FE}" type="datetimeFigureOut">
              <a:rPr lang="en-US" smtClean="0"/>
              <a:t>3/18/2014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0D4926-FDAF-4C25-9AA2-5F30E647BBB8}" type="slidenum">
              <a:rPr lang="en-US" smtClean="0"/>
              <a:t>‹#›</a:t>
            </a:fld>
            <a:endParaRPr lang="en-US"/>
          </a:p>
        </p:txBody>
      </p:sp>
    </p:spTree>
    <p:extLst>
      <p:ext uri="{BB962C8B-B14F-4D97-AF65-F5344CB8AC3E}">
        <p14:creationId xmlns:p14="http://schemas.microsoft.com/office/powerpoint/2010/main" val="2595238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7AC74-75A4-446F-ABF4-45EA89BEE4FE}" type="datetimeFigureOut">
              <a:rPr lang="en-US" smtClean="0"/>
              <a:t>3/18/2014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0D4926-FDAF-4C25-9AA2-5F30E647BBB8}" type="slidenum">
              <a:rPr lang="en-US" smtClean="0"/>
              <a:t>‹#›</a:t>
            </a:fld>
            <a:endParaRPr lang="en-US"/>
          </a:p>
        </p:txBody>
      </p:sp>
    </p:spTree>
    <p:extLst>
      <p:ext uri="{BB962C8B-B14F-4D97-AF65-F5344CB8AC3E}">
        <p14:creationId xmlns:p14="http://schemas.microsoft.com/office/powerpoint/2010/main" val="168474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7AC74-75A4-446F-ABF4-45EA89BEE4FE}" type="datetimeFigureOut">
              <a:rPr lang="en-US" smtClean="0"/>
              <a:t>3/18/2014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D4926-FDAF-4C25-9AA2-5F30E647BBB8}" type="slidenum">
              <a:rPr lang="en-US" smtClean="0"/>
              <a:t>‹#›</a:t>
            </a:fld>
            <a:endParaRPr lang="en-US"/>
          </a:p>
        </p:txBody>
      </p:sp>
    </p:spTree>
    <p:extLst>
      <p:ext uri="{BB962C8B-B14F-4D97-AF65-F5344CB8AC3E}">
        <p14:creationId xmlns:p14="http://schemas.microsoft.com/office/powerpoint/2010/main" val="4009863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7AC74-75A4-446F-ABF4-45EA89BEE4FE}" type="datetimeFigureOut">
              <a:rPr lang="en-US" smtClean="0"/>
              <a:t>3/18/2014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D4926-FDAF-4C25-9AA2-5F30E647BBB8}" type="slidenum">
              <a:rPr lang="en-US" smtClean="0"/>
              <a:t>‹#›</a:t>
            </a:fld>
            <a:endParaRPr lang="en-US"/>
          </a:p>
        </p:txBody>
      </p:sp>
    </p:spTree>
    <p:extLst>
      <p:ext uri="{BB962C8B-B14F-4D97-AF65-F5344CB8AC3E}">
        <p14:creationId xmlns:p14="http://schemas.microsoft.com/office/powerpoint/2010/main" val="344920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7AC74-75A4-446F-ABF4-45EA89BEE4FE}" type="datetimeFigureOut">
              <a:rPr lang="en-US" smtClean="0"/>
              <a:t>3/18/2014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0D4926-FDAF-4C25-9AA2-5F30E647BBB8}" type="slidenum">
              <a:rPr lang="en-US" smtClean="0"/>
              <a:t>‹#›</a:t>
            </a:fld>
            <a:endParaRPr lang="en-US"/>
          </a:p>
        </p:txBody>
      </p:sp>
    </p:spTree>
    <p:extLst>
      <p:ext uri="{BB962C8B-B14F-4D97-AF65-F5344CB8AC3E}">
        <p14:creationId xmlns:p14="http://schemas.microsoft.com/office/powerpoint/2010/main" val="2060734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723331"/>
            <a:ext cx="7772400" cy="2400869"/>
          </a:xfrm>
        </p:spPr>
        <p:txBody>
          <a:bodyPr>
            <a:noAutofit/>
          </a:bodyPr>
          <a:lstStyle/>
          <a:p>
            <a:r>
              <a:rPr lang="en-US" sz="1400" b="1" dirty="0" smtClean="0">
                <a:solidFill>
                  <a:srgbClr val="4F81BD"/>
                </a:solidFill>
                <a:latin typeface="Tahoma"/>
              </a:rPr>
              <a:t/>
            </a:r>
            <a:br>
              <a:rPr lang="en-US" sz="1400" b="1" dirty="0" smtClean="0">
                <a:solidFill>
                  <a:srgbClr val="4F81BD"/>
                </a:solidFill>
                <a:latin typeface="Tahoma"/>
              </a:rPr>
            </a:br>
            <a:r>
              <a:rPr lang="en-US" sz="1400" b="1" dirty="0" smtClean="0">
                <a:solidFill>
                  <a:srgbClr val="4F81BD"/>
                </a:solidFill>
                <a:latin typeface="Tahoma"/>
              </a:rPr>
              <a:t/>
            </a:r>
            <a:br>
              <a:rPr lang="en-US" sz="1400" b="1" dirty="0" smtClean="0">
                <a:solidFill>
                  <a:srgbClr val="4F81BD"/>
                </a:solidFill>
                <a:latin typeface="Tahoma"/>
              </a:rPr>
            </a:br>
            <a:r>
              <a:rPr lang="en-US" sz="1400" b="1" dirty="0" smtClean="0">
                <a:solidFill>
                  <a:srgbClr val="4F81BD"/>
                </a:solidFill>
                <a:latin typeface="Tahoma"/>
              </a:rPr>
              <a:t>                  </a:t>
            </a:r>
            <a:br>
              <a:rPr lang="en-US" sz="1400" b="1" dirty="0" smtClean="0">
                <a:solidFill>
                  <a:srgbClr val="4F81BD"/>
                </a:solidFill>
                <a:latin typeface="Tahoma"/>
              </a:rPr>
            </a:br>
            <a:r>
              <a:rPr lang="en-US" sz="1400" b="1" dirty="0" smtClean="0">
                <a:solidFill>
                  <a:srgbClr val="4F81BD"/>
                </a:solidFill>
                <a:latin typeface="Tahoma"/>
              </a:rPr>
              <a:t> </a:t>
            </a:r>
            <a:r>
              <a:rPr lang="tr-TR" sz="1400" b="1" dirty="0" smtClean="0">
                <a:solidFill>
                  <a:srgbClr val="4F81BD"/>
                </a:solidFill>
                <a:latin typeface="Tahoma"/>
              </a:rPr>
              <a:t>              </a:t>
            </a:r>
            <a:r>
              <a:rPr lang="en-US" sz="1400" b="1" dirty="0" smtClean="0">
                <a:solidFill>
                  <a:srgbClr val="4F81BD"/>
                </a:solidFill>
                <a:latin typeface="Tahoma"/>
              </a:rPr>
              <a:t>TOBB </a:t>
            </a:r>
            <a:r>
              <a:rPr lang="en-US" sz="1400" b="1" dirty="0">
                <a:solidFill>
                  <a:srgbClr val="4F81BD"/>
                </a:solidFill>
                <a:latin typeface="Tahoma"/>
              </a:rPr>
              <a:t>Ekonomi ve Teknoloji </a:t>
            </a:r>
            <a:r>
              <a:rPr lang="tr-TR" sz="1400" b="1" dirty="0">
                <a:solidFill>
                  <a:srgbClr val="4F81BD"/>
                </a:solidFill>
                <a:latin typeface="Tahoma"/>
              </a:rPr>
              <a:t>Ü</a:t>
            </a:r>
            <a:r>
              <a:rPr lang="en-US" sz="1400" b="1" dirty="0">
                <a:solidFill>
                  <a:srgbClr val="4F81BD"/>
                </a:solidFill>
                <a:latin typeface="Tahoma"/>
              </a:rPr>
              <a:t>niversitesi</a:t>
            </a:r>
            <a:br>
              <a:rPr lang="en-US" sz="1400" b="1" dirty="0">
                <a:solidFill>
                  <a:srgbClr val="4F81BD"/>
                </a:solidFill>
                <a:latin typeface="Tahoma"/>
              </a:rPr>
            </a:br>
            <a:r>
              <a:rPr lang="en-US" sz="1400" b="1" dirty="0">
                <a:solidFill>
                  <a:srgbClr val="4F81BD"/>
                </a:solidFill>
                <a:latin typeface="Tahoma"/>
              </a:rPr>
              <a:t>	 Sosyal Politikalar Uygulama ve Araştırma Merkezi</a:t>
            </a:r>
            <a:br>
              <a:rPr lang="en-US" sz="1400" b="1" dirty="0">
                <a:solidFill>
                  <a:srgbClr val="4F81BD"/>
                </a:solidFill>
                <a:latin typeface="Tahoma"/>
              </a:rPr>
            </a:br>
            <a:r>
              <a:rPr lang="en-US" sz="1400" b="1" dirty="0">
                <a:solidFill>
                  <a:srgbClr val="4F81BD"/>
                </a:solidFill>
                <a:latin typeface="Tahoma"/>
              </a:rPr>
              <a:t>	Ankara, </a:t>
            </a:r>
            <a:r>
              <a:rPr lang="en-US" sz="1400" b="1" dirty="0" smtClean="0">
                <a:solidFill>
                  <a:srgbClr val="4F81BD"/>
                </a:solidFill>
                <a:latin typeface="Tahoma"/>
              </a:rPr>
              <a:t>19</a:t>
            </a:r>
            <a:r>
              <a:rPr lang="en-US" sz="1400" b="1" dirty="0" smtClean="0">
                <a:solidFill>
                  <a:srgbClr val="4F81BD"/>
                </a:solidFill>
                <a:latin typeface="Tahoma" pitchFamily="34" charset="0"/>
                <a:ea typeface="Tahoma" pitchFamily="34" charset="0"/>
                <a:cs typeface="Tahoma" pitchFamily="34" charset="0"/>
              </a:rPr>
              <a:t> </a:t>
            </a:r>
            <a:r>
              <a:rPr lang="en-US" sz="1400" b="1" dirty="0">
                <a:solidFill>
                  <a:srgbClr val="4F81BD"/>
                </a:solidFill>
                <a:latin typeface="Tahoma" pitchFamily="34" charset="0"/>
                <a:ea typeface="Tahoma" pitchFamily="34" charset="0"/>
                <a:cs typeface="Tahoma" pitchFamily="34" charset="0"/>
              </a:rPr>
              <a:t>March 2014</a:t>
            </a:r>
            <a:r>
              <a:rPr lang="en-US" sz="1400" b="1" dirty="0">
                <a:solidFill>
                  <a:prstClr val="black"/>
                </a:solidFill>
                <a:latin typeface="Tahoma" pitchFamily="34" charset="0"/>
                <a:ea typeface="Tahoma" pitchFamily="34" charset="0"/>
                <a:cs typeface="Tahoma" pitchFamily="34" charset="0"/>
              </a:rPr>
              <a:t/>
            </a:r>
            <a:br>
              <a:rPr lang="en-US" sz="1400" b="1" dirty="0">
                <a:solidFill>
                  <a:prstClr val="black"/>
                </a:solidFill>
                <a:latin typeface="Tahoma" pitchFamily="34" charset="0"/>
                <a:ea typeface="Tahoma" pitchFamily="34" charset="0"/>
                <a:cs typeface="Tahoma" pitchFamily="34" charset="0"/>
              </a:rPr>
            </a:br>
            <a:r>
              <a:rPr lang="en-US" sz="1400" b="1" dirty="0" smtClean="0">
                <a:solidFill>
                  <a:prstClr val="black"/>
                </a:solidFill>
                <a:latin typeface="Tahoma" pitchFamily="34" charset="0"/>
                <a:ea typeface="Tahoma" pitchFamily="34" charset="0"/>
                <a:cs typeface="Tahoma" pitchFamily="34" charset="0"/>
              </a:rPr>
              <a:t/>
            </a:r>
            <a:br>
              <a:rPr lang="en-US" sz="1400" b="1" dirty="0" smtClean="0">
                <a:solidFill>
                  <a:prstClr val="black"/>
                </a:solidFill>
                <a:latin typeface="Tahoma" pitchFamily="34" charset="0"/>
                <a:ea typeface="Tahoma" pitchFamily="34" charset="0"/>
                <a:cs typeface="Tahoma" pitchFamily="34" charset="0"/>
              </a:rPr>
            </a:br>
            <a:r>
              <a:rPr lang="en-US" sz="1050" b="1" dirty="0" smtClean="0">
                <a:latin typeface="Tahoma" pitchFamily="34" charset="0"/>
                <a:ea typeface="Tahoma" pitchFamily="34" charset="0"/>
                <a:cs typeface="Tahoma" pitchFamily="34" charset="0"/>
              </a:rPr>
              <a:t/>
            </a:r>
            <a:br>
              <a:rPr lang="en-US" sz="1050" b="1" dirty="0" smtClean="0">
                <a:latin typeface="Tahoma" pitchFamily="34" charset="0"/>
                <a:ea typeface="Tahoma" pitchFamily="34" charset="0"/>
                <a:cs typeface="Tahoma" pitchFamily="34" charset="0"/>
              </a:rPr>
            </a:br>
            <a:r>
              <a:rPr lang="en-US" sz="1050" b="1" dirty="0">
                <a:latin typeface="Tahoma" pitchFamily="34" charset="0"/>
                <a:ea typeface="Tahoma" pitchFamily="34" charset="0"/>
                <a:cs typeface="Tahoma" pitchFamily="34" charset="0"/>
              </a:rPr>
              <a:t/>
            </a:r>
            <a:br>
              <a:rPr lang="en-US" sz="1050" b="1" dirty="0">
                <a:latin typeface="Tahoma" pitchFamily="34" charset="0"/>
                <a:ea typeface="Tahoma" pitchFamily="34" charset="0"/>
                <a:cs typeface="Tahoma" pitchFamily="34" charset="0"/>
              </a:rPr>
            </a:br>
            <a:r>
              <a:rPr lang="en-US" sz="2200" b="1" dirty="0" smtClean="0">
                <a:latin typeface="Tahoma" panose="020B0604030504040204" pitchFamily="34" charset="0"/>
                <a:ea typeface="Tahoma" panose="020B0604030504040204" pitchFamily="34" charset="0"/>
                <a:cs typeface="Tahoma" panose="020B0604030504040204" pitchFamily="34" charset="0"/>
              </a:rPr>
              <a:t>T</a:t>
            </a:r>
            <a:r>
              <a:rPr lang="tr-TR" sz="2200" b="1" dirty="0" smtClean="0">
                <a:latin typeface="Tahoma" panose="020B0604030504040204" pitchFamily="34" charset="0"/>
                <a:ea typeface="Tahoma" panose="020B0604030504040204" pitchFamily="34" charset="0"/>
                <a:cs typeface="Tahoma" panose="020B0604030504040204" pitchFamily="34" charset="0"/>
              </a:rPr>
              <a:t>ÜRKİYE</a:t>
            </a:r>
            <a:r>
              <a:rPr lang="en-US" sz="2200" b="1" dirty="0" smtClean="0">
                <a:latin typeface="Tahoma" panose="020B0604030504040204" pitchFamily="34" charset="0"/>
                <a:ea typeface="Tahoma" panose="020B0604030504040204" pitchFamily="34" charset="0"/>
                <a:cs typeface="Tahoma" panose="020B0604030504040204" pitchFamily="34" charset="0"/>
              </a:rPr>
              <a:t>’</a:t>
            </a:r>
            <a:r>
              <a:rPr lang="tr-TR" sz="2200" b="1" dirty="0" smtClean="0">
                <a:latin typeface="Tahoma" panose="020B0604030504040204" pitchFamily="34" charset="0"/>
                <a:ea typeface="Tahoma" panose="020B0604030504040204" pitchFamily="34" charset="0"/>
                <a:cs typeface="Tahoma" panose="020B0604030504040204" pitchFamily="34" charset="0"/>
              </a:rPr>
              <a:t>DE İÇ GÖÇÜN SİYASİ KATILIMA ETKİLERİ</a:t>
            </a:r>
            <a:r>
              <a:rPr lang="en-US" sz="2800" dirty="0"/>
              <a:t/>
            </a:r>
            <a:br>
              <a:rPr lang="en-US" sz="2800" dirty="0"/>
            </a:br>
            <a:r>
              <a:rPr lang="en-US" sz="2800" dirty="0">
                <a:latin typeface="Tahoma" panose="020B0604030504040204" pitchFamily="34" charset="0"/>
                <a:ea typeface="Tahoma" panose="020B0604030504040204" pitchFamily="34" charset="0"/>
                <a:cs typeface="Tahoma" panose="020B0604030504040204" pitchFamily="34" charset="0"/>
              </a:rPr>
              <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Subtitle 2"/>
          <p:cNvSpPr>
            <a:spLocks noGrp="1"/>
          </p:cNvSpPr>
          <p:nvPr>
            <p:ph type="subTitle" idx="1"/>
          </p:nvPr>
        </p:nvSpPr>
        <p:spPr>
          <a:xfrm>
            <a:off x="1371600" y="3429000"/>
            <a:ext cx="6400800" cy="3048000"/>
          </a:xfrm>
        </p:spPr>
        <p:txBody>
          <a:bodyPr>
            <a:normAutofit/>
          </a:bodyPr>
          <a:lstStyle/>
          <a:p>
            <a:pPr>
              <a:spcBef>
                <a:spcPts val="0"/>
              </a:spcBef>
            </a:pPr>
            <a:endParaRPr lang="tr-TR" sz="2400" b="1" dirty="0" smtClean="0">
              <a:solidFill>
                <a:srgbClr val="002060"/>
              </a:solidFill>
              <a:latin typeface="Tahoma" pitchFamily="34" charset="0"/>
              <a:ea typeface="Tahoma" pitchFamily="34" charset="0"/>
              <a:cs typeface="Tahoma" pitchFamily="34" charset="0"/>
            </a:endParaRPr>
          </a:p>
          <a:p>
            <a:pPr>
              <a:spcBef>
                <a:spcPts val="0"/>
              </a:spcBef>
            </a:pPr>
            <a:r>
              <a:rPr lang="en-US" sz="2200" b="1" dirty="0" smtClean="0">
                <a:solidFill>
                  <a:srgbClr val="002060"/>
                </a:solidFill>
                <a:latin typeface="Tahoma" pitchFamily="34" charset="0"/>
                <a:ea typeface="Tahoma" pitchFamily="34" charset="0"/>
                <a:cs typeface="Tahoma" pitchFamily="34" charset="0"/>
              </a:rPr>
              <a:t>Ali </a:t>
            </a:r>
            <a:r>
              <a:rPr lang="en-US" sz="2200" b="1" dirty="0">
                <a:solidFill>
                  <a:srgbClr val="002060"/>
                </a:solidFill>
                <a:latin typeface="Tahoma" pitchFamily="34" charset="0"/>
                <a:ea typeface="Tahoma" pitchFamily="34" charset="0"/>
                <a:cs typeface="Tahoma" pitchFamily="34" charset="0"/>
              </a:rPr>
              <a:t>T. Akarca</a:t>
            </a:r>
          </a:p>
          <a:p>
            <a:pPr>
              <a:spcBef>
                <a:spcPts val="0"/>
              </a:spcBef>
            </a:pPr>
            <a:r>
              <a:rPr lang="en-US" sz="2200" b="1" dirty="0" smtClean="0">
                <a:solidFill>
                  <a:srgbClr val="002060"/>
                </a:solidFill>
                <a:latin typeface="Tahoma" pitchFamily="34" charset="0"/>
                <a:ea typeface="Tahoma" pitchFamily="34" charset="0"/>
                <a:cs typeface="Tahoma" pitchFamily="34" charset="0"/>
              </a:rPr>
              <a:t>University </a:t>
            </a:r>
            <a:r>
              <a:rPr lang="en-US" sz="2200" b="1" dirty="0">
                <a:solidFill>
                  <a:srgbClr val="002060"/>
                </a:solidFill>
                <a:latin typeface="Tahoma" pitchFamily="34" charset="0"/>
                <a:ea typeface="Tahoma" pitchFamily="34" charset="0"/>
                <a:cs typeface="Tahoma" pitchFamily="34" charset="0"/>
              </a:rPr>
              <a:t>of Illinois at </a:t>
            </a:r>
            <a:r>
              <a:rPr lang="en-US" sz="2200" b="1" dirty="0" smtClean="0">
                <a:solidFill>
                  <a:srgbClr val="002060"/>
                </a:solidFill>
                <a:latin typeface="Tahoma" pitchFamily="34" charset="0"/>
                <a:ea typeface="Tahoma" pitchFamily="34" charset="0"/>
                <a:cs typeface="Tahoma" pitchFamily="34" charset="0"/>
              </a:rPr>
              <a:t>Chicago</a:t>
            </a:r>
          </a:p>
          <a:p>
            <a:pPr>
              <a:spcBef>
                <a:spcPts val="0"/>
              </a:spcBef>
            </a:pPr>
            <a:endParaRPr lang="tr-TR" sz="2200" b="1" dirty="0" smtClean="0">
              <a:solidFill>
                <a:srgbClr val="002060"/>
              </a:solidFill>
              <a:latin typeface="Tahoma" pitchFamily="34" charset="0"/>
              <a:ea typeface="Tahoma" pitchFamily="34" charset="0"/>
              <a:cs typeface="Tahoma" pitchFamily="34" charset="0"/>
            </a:endParaRPr>
          </a:p>
          <a:p>
            <a:pPr>
              <a:spcBef>
                <a:spcPts val="0"/>
              </a:spcBef>
            </a:pPr>
            <a:r>
              <a:rPr lang="en-US" sz="2200" b="1" dirty="0" smtClean="0">
                <a:solidFill>
                  <a:srgbClr val="002060"/>
                </a:solidFill>
                <a:latin typeface="Tahoma" pitchFamily="34" charset="0"/>
                <a:ea typeface="Tahoma" pitchFamily="34" charset="0"/>
                <a:cs typeface="Tahoma" pitchFamily="34" charset="0"/>
              </a:rPr>
              <a:t>Aysıt TANSEL</a:t>
            </a:r>
          </a:p>
          <a:p>
            <a:pPr>
              <a:spcBef>
                <a:spcPts val="0"/>
              </a:spcBef>
            </a:pPr>
            <a:r>
              <a:rPr lang="tr-TR" sz="2200" b="1" dirty="0" smtClean="0">
                <a:solidFill>
                  <a:srgbClr val="002060"/>
                </a:solidFill>
                <a:latin typeface="Tahoma" pitchFamily="34" charset="0"/>
                <a:ea typeface="Tahoma" pitchFamily="34" charset="0"/>
                <a:cs typeface="Tahoma" pitchFamily="34" charset="0"/>
              </a:rPr>
              <a:t>Orta Doğu Teknik Üniversitesi</a:t>
            </a:r>
          </a:p>
        </p:txBody>
      </p:sp>
      <p:pic>
        <p:nvPicPr>
          <p:cNvPr id="5" name="Picture 4"/>
          <p:cNvPicPr>
            <a:picLocks noChangeAspect="1"/>
          </p:cNvPicPr>
          <p:nvPr/>
        </p:nvPicPr>
        <p:blipFill>
          <a:blip r:embed="rId2"/>
          <a:stretch>
            <a:fillRect/>
          </a:stretch>
        </p:blipFill>
        <p:spPr>
          <a:xfrm>
            <a:off x="990600" y="723331"/>
            <a:ext cx="1702173" cy="952735"/>
          </a:xfrm>
          <a:prstGeom prst="rect">
            <a:avLst/>
          </a:prstGeom>
        </p:spPr>
      </p:pic>
    </p:spTree>
    <p:extLst>
      <p:ext uri="{BB962C8B-B14F-4D97-AF65-F5344CB8AC3E}">
        <p14:creationId xmlns:p14="http://schemas.microsoft.com/office/powerpoint/2010/main" val="9243992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pPr lvl="0"/>
            <a:r>
              <a:rPr lang="en-US" sz="2200" b="1" dirty="0" smtClean="0">
                <a:latin typeface="Tahoma" panose="020B0604030504040204" pitchFamily="34" charset="0"/>
                <a:ea typeface="Tahoma" panose="020B0604030504040204" pitchFamily="34" charset="0"/>
                <a:cs typeface="Tahoma" panose="020B0604030504040204" pitchFamily="34" charset="0"/>
              </a:rPr>
              <a:t/>
            </a:r>
            <a:br>
              <a:rPr lang="en-US" sz="2200" b="1" dirty="0" smtClean="0">
                <a:latin typeface="Tahoma" panose="020B0604030504040204" pitchFamily="34" charset="0"/>
                <a:ea typeface="Tahoma" panose="020B0604030504040204" pitchFamily="34" charset="0"/>
                <a:cs typeface="Tahoma" panose="020B0604030504040204" pitchFamily="34" charset="0"/>
              </a:rPr>
            </a:br>
            <a:r>
              <a:rPr lang="tr-TR" sz="2700" b="1" dirty="0" smtClean="0">
                <a:latin typeface="Tahoma" panose="020B0604030504040204" pitchFamily="34" charset="0"/>
                <a:ea typeface="Tahoma" panose="020B0604030504040204" pitchFamily="34" charset="0"/>
                <a:cs typeface="Tahoma" panose="020B0604030504040204" pitchFamily="34" charset="0"/>
              </a:rPr>
              <a:t>Saptanan </a:t>
            </a:r>
            <a:r>
              <a:rPr lang="en-US" sz="2700" b="1" dirty="0" smtClean="0">
                <a:latin typeface="Tahoma" panose="020B0604030504040204" pitchFamily="34" charset="0"/>
                <a:ea typeface="Tahoma" panose="020B0604030504040204" pitchFamily="34" charset="0"/>
                <a:cs typeface="Tahoma" panose="020B0604030504040204" pitchFamily="34" charset="0"/>
              </a:rPr>
              <a:t>robust regres</a:t>
            </a:r>
            <a:r>
              <a:rPr lang="tr-TR" sz="2700" b="1" dirty="0" smtClean="0">
                <a:latin typeface="Tahoma" panose="020B0604030504040204" pitchFamily="34" charset="0"/>
                <a:ea typeface="Tahoma" panose="020B0604030504040204" pitchFamily="34" charset="0"/>
                <a:cs typeface="Tahoma" panose="020B0604030504040204" pitchFamily="34" charset="0"/>
              </a:rPr>
              <a:t>yonlar </a:t>
            </a:r>
            <a:r>
              <a:rPr lang="en-US" sz="2200" b="1" dirty="0">
                <a:latin typeface="Tahoma" panose="020B0604030504040204" pitchFamily="34" charset="0"/>
                <a:ea typeface="Tahoma" panose="020B0604030504040204" pitchFamily="34" charset="0"/>
                <a:cs typeface="Tahoma" panose="020B0604030504040204" pitchFamily="34" charset="0"/>
              </a:rPr>
              <a:t/>
            </a:r>
            <a:br>
              <a:rPr lang="en-US" sz="2200" b="1" dirty="0">
                <a:latin typeface="Tahoma" panose="020B0604030504040204" pitchFamily="34" charset="0"/>
                <a:ea typeface="Tahoma" panose="020B0604030504040204" pitchFamily="34" charset="0"/>
                <a:cs typeface="Tahoma" panose="020B0604030504040204" pitchFamily="34" charset="0"/>
              </a:rPr>
            </a:br>
            <a:endParaRPr lang="en-US" sz="2200" b="1"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3824986"/>
              </p:ext>
            </p:extLst>
          </p:nvPr>
        </p:nvGraphicFramePr>
        <p:xfrm>
          <a:off x="1752600" y="762000"/>
          <a:ext cx="5524571" cy="5638800"/>
        </p:xfrm>
        <a:graphic>
          <a:graphicData uri="http://schemas.openxmlformats.org/drawingml/2006/table">
            <a:tbl>
              <a:tblPr/>
              <a:tblGrid>
                <a:gridCol w="2023386"/>
                <a:gridCol w="1734892"/>
                <a:gridCol w="1766293"/>
              </a:tblGrid>
              <a:tr h="267915">
                <a:tc>
                  <a:txBody>
                    <a:bodyPr/>
                    <a:lstStyle/>
                    <a:p>
                      <a:pPr marL="0" marR="0" algn="l">
                        <a:spcBef>
                          <a:spcPts val="0"/>
                        </a:spcBef>
                        <a:spcAft>
                          <a:spcPts val="0"/>
                        </a:spcAft>
                      </a:pPr>
                      <a:r>
                        <a:rPr lang="tr-TR" sz="1200" b="1" dirty="0" smtClean="0">
                          <a:effectLst/>
                          <a:latin typeface="Times New Roman" panose="02020603050405020304" pitchFamily="18" charset="0"/>
                          <a:ea typeface="Times New Roman" panose="02020603050405020304" pitchFamily="18" charset="0"/>
                        </a:rPr>
                        <a:t>Bağımsız Değişkenler</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dirty="0" smtClean="0">
                          <a:effectLst/>
                          <a:latin typeface="Times New Roman" panose="02020603050405020304" pitchFamily="18" charset="0"/>
                          <a:ea typeface="Times New Roman" panose="02020603050405020304" pitchFamily="18" charset="0"/>
                        </a:rPr>
                        <a:t>Regresyon 1</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dirty="0" smtClean="0">
                          <a:effectLst/>
                          <a:latin typeface="Times New Roman" panose="02020603050405020304" pitchFamily="18" charset="0"/>
                          <a:ea typeface="Times New Roman" panose="02020603050405020304" pitchFamily="18" charset="0"/>
                        </a:rPr>
                        <a:t>Regressyon 2</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r>
              <a:tr h="417886">
                <a:tc>
                  <a:txBody>
                    <a:bodyPr/>
                    <a:lstStyle/>
                    <a:p>
                      <a:pPr marL="0" marR="0" algn="l">
                        <a:spcBef>
                          <a:spcPts val="0"/>
                        </a:spcBef>
                        <a:spcAft>
                          <a:spcPts val="0"/>
                        </a:spcAft>
                      </a:pPr>
                      <a:r>
                        <a:rPr lang="en-US" sz="1200" b="1" dirty="0" smtClean="0">
                          <a:effectLst/>
                          <a:latin typeface="Times New Roman" panose="02020603050405020304" pitchFamily="18" charset="0"/>
                          <a:ea typeface="Times New Roman" panose="02020603050405020304" pitchFamily="18" charset="0"/>
                        </a:rPr>
                        <a:t> </a:t>
                      </a:r>
                      <a:r>
                        <a:rPr lang="tr-TR" sz="1200" b="1" dirty="0" smtClean="0">
                          <a:effectLst/>
                          <a:latin typeface="Times New Roman" panose="02020603050405020304" pitchFamily="18" charset="0"/>
                          <a:ea typeface="Times New Roman" panose="02020603050405020304" pitchFamily="18" charset="0"/>
                        </a:rPr>
                        <a:t>CONSTANT</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dirty="0">
                          <a:effectLst/>
                          <a:latin typeface="Times New Roman" panose="02020603050405020304" pitchFamily="18" charset="0"/>
                          <a:ea typeface="Times New Roman" panose="02020603050405020304" pitchFamily="18" charset="0"/>
                        </a:rPr>
                        <a:t>56.097   (0.00)</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dirty="0">
                          <a:effectLst/>
                          <a:latin typeface="Times New Roman" panose="02020603050405020304" pitchFamily="18" charset="0"/>
                          <a:ea typeface="Times New Roman" panose="02020603050405020304" pitchFamily="18" charset="0"/>
                        </a:rPr>
                        <a:t>46.170    (0.00)</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1000">
                <a:tc>
                  <a:txBody>
                    <a:bodyPr/>
                    <a:lstStyle/>
                    <a:p>
                      <a:pPr marL="0" marR="0" algn="l">
                        <a:spcBef>
                          <a:spcPts val="0"/>
                        </a:spcBef>
                        <a:spcAft>
                          <a:spcPts val="0"/>
                        </a:spcAft>
                      </a:pPr>
                      <a:r>
                        <a:rPr lang="en-US" sz="1200" b="1" dirty="0" smtClean="0">
                          <a:effectLst/>
                          <a:latin typeface="Times New Roman" panose="02020603050405020304" pitchFamily="18" charset="0"/>
                          <a:ea typeface="Times New Roman" panose="02020603050405020304" pitchFamily="18" charset="0"/>
                        </a:rPr>
                        <a:t> </a:t>
                      </a:r>
                      <a:r>
                        <a:rPr lang="tr-TR" sz="1200" b="1" dirty="0" smtClean="0">
                          <a:effectLst/>
                          <a:latin typeface="Times New Roman" panose="02020603050405020304" pitchFamily="18" charset="0"/>
                          <a:ea typeface="Times New Roman" panose="02020603050405020304" pitchFamily="18" charset="0"/>
                        </a:rPr>
                        <a:t>PRIMARY</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dirty="0">
                          <a:effectLst/>
                          <a:latin typeface="Times New Roman" panose="02020603050405020304" pitchFamily="18" charset="0"/>
                          <a:ea typeface="Times New Roman" panose="02020603050405020304" pitchFamily="18" charset="0"/>
                        </a:rPr>
                        <a:t> 0.325   (0.00)</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dirty="0">
                          <a:effectLst/>
                          <a:latin typeface="Times New Roman" panose="02020603050405020304" pitchFamily="18" charset="0"/>
                          <a:ea typeface="Times New Roman" panose="02020603050405020304" pitchFamily="18" charset="0"/>
                        </a:rPr>
                        <a:t> 0.137    (0.02)</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1000">
                <a:tc>
                  <a:txBody>
                    <a:bodyPr/>
                    <a:lstStyle/>
                    <a:p>
                      <a:pPr marL="0" marR="0" indent="68580" algn="l">
                        <a:spcBef>
                          <a:spcPts val="0"/>
                        </a:spcBef>
                        <a:spcAft>
                          <a:spcPts val="0"/>
                        </a:spcAft>
                      </a:pPr>
                      <a:r>
                        <a:rPr lang="tr-TR" sz="1200" b="1" dirty="0" smtClean="0">
                          <a:effectLst/>
                          <a:latin typeface="Times New Roman" panose="02020603050405020304" pitchFamily="18" charset="0"/>
                          <a:ea typeface="Times New Roman" panose="02020603050405020304" pitchFamily="18" charset="0"/>
                        </a:rPr>
                        <a:t>HIGHER</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-0.415   (0.01)</a:t>
                      </a: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dirty="0">
                          <a:effectLst/>
                          <a:latin typeface="Times New Roman" panose="02020603050405020304" pitchFamily="18" charset="0"/>
                          <a:ea typeface="Times New Roman" panose="02020603050405020304" pitchFamily="18" charset="0"/>
                        </a:rPr>
                        <a:t>-0.193    (0.11)</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1000">
                <a:tc>
                  <a:txBody>
                    <a:bodyPr/>
                    <a:lstStyle/>
                    <a:p>
                      <a:pPr marL="0" marR="0" indent="68580" algn="l">
                        <a:spcBef>
                          <a:spcPts val="0"/>
                        </a:spcBef>
                        <a:spcAft>
                          <a:spcPts val="0"/>
                        </a:spcAft>
                      </a:pPr>
                      <a:r>
                        <a:rPr lang="tr-TR" sz="1200" b="1" dirty="0" smtClean="0">
                          <a:effectLst/>
                          <a:latin typeface="Times New Roman" panose="02020603050405020304" pitchFamily="18" charset="0"/>
                          <a:ea typeface="Times New Roman" panose="02020603050405020304" pitchFamily="18" charset="0"/>
                        </a:rPr>
                        <a:t>UNDER30</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a:effectLst/>
                          <a:latin typeface="Times New Roman" panose="02020603050405020304" pitchFamily="18" charset="0"/>
                          <a:ea typeface="Times New Roman" panose="02020603050405020304" pitchFamily="18" charset="0"/>
                        </a:rPr>
                        <a:t> 0.242   (0.06)</a:t>
                      </a:r>
                      <a:endParaRPr lang="en-US" sz="1200" b="1">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dirty="0">
                          <a:effectLst/>
                          <a:latin typeface="Times New Roman" panose="02020603050405020304" pitchFamily="18" charset="0"/>
                          <a:ea typeface="Times New Roman" panose="02020603050405020304" pitchFamily="18" charset="0"/>
                        </a:rPr>
                        <a:t> 0.061    (0.52)</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1000">
                <a:tc>
                  <a:txBody>
                    <a:bodyPr/>
                    <a:lstStyle/>
                    <a:p>
                      <a:pPr marL="0" marR="0" indent="68580" algn="l">
                        <a:spcBef>
                          <a:spcPts val="0"/>
                        </a:spcBef>
                        <a:spcAft>
                          <a:spcPts val="0"/>
                        </a:spcAft>
                      </a:pPr>
                      <a:r>
                        <a:rPr lang="tr-TR" sz="1200" b="1" dirty="0" smtClean="0">
                          <a:effectLst/>
                          <a:latin typeface="Times New Roman" panose="02020603050405020304" pitchFamily="18" charset="0"/>
                          <a:ea typeface="Times New Roman" panose="02020603050405020304" pitchFamily="18" charset="0"/>
                        </a:rPr>
                        <a:t>OVER60</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a:effectLst/>
                          <a:latin typeface="Times New Roman" panose="02020603050405020304" pitchFamily="18" charset="0"/>
                          <a:ea typeface="Times New Roman" panose="02020603050405020304" pitchFamily="18" charset="0"/>
                        </a:rPr>
                        <a:t> 0.537   (0.01)</a:t>
                      </a:r>
                      <a:endParaRPr lang="en-US" sz="1200" b="1">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dirty="0">
                          <a:effectLst/>
                          <a:latin typeface="Times New Roman" panose="02020603050405020304" pitchFamily="18" charset="0"/>
                          <a:ea typeface="Times New Roman" panose="02020603050405020304" pitchFamily="18" charset="0"/>
                        </a:rPr>
                        <a:t> 0.155    (0.35)</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1000">
                <a:tc>
                  <a:txBody>
                    <a:bodyPr/>
                    <a:lstStyle/>
                    <a:p>
                      <a:pPr marL="0" marR="0" indent="68580" algn="l">
                        <a:spcBef>
                          <a:spcPts val="0"/>
                        </a:spcBef>
                        <a:spcAft>
                          <a:spcPts val="0"/>
                        </a:spcAft>
                      </a:pPr>
                      <a:r>
                        <a:rPr lang="tr-TR" sz="1200" b="1" dirty="0" smtClean="0">
                          <a:effectLst/>
                          <a:latin typeface="Times New Roman" panose="02020603050405020304" pitchFamily="18" charset="0"/>
                          <a:ea typeface="Times New Roman" panose="02020603050405020304" pitchFamily="18" charset="0"/>
                        </a:rPr>
                        <a:t>URBAN</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a:effectLst/>
                          <a:latin typeface="Times New Roman" panose="02020603050405020304" pitchFamily="18" charset="0"/>
                          <a:ea typeface="Times New Roman" panose="02020603050405020304" pitchFamily="18" charset="0"/>
                        </a:rPr>
                        <a:t> 0.046   (0.04)</a:t>
                      </a:r>
                      <a:endParaRPr lang="en-US" sz="1200" b="1">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dirty="0">
                          <a:effectLst/>
                          <a:latin typeface="Times New Roman" panose="02020603050405020304" pitchFamily="18" charset="0"/>
                          <a:ea typeface="Times New Roman" panose="02020603050405020304" pitchFamily="18" charset="0"/>
                        </a:rPr>
                        <a:t> 0.042    (0.01)</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1000">
                <a:tc>
                  <a:txBody>
                    <a:bodyPr/>
                    <a:lstStyle/>
                    <a:p>
                      <a:pPr marL="0" marR="0" algn="l">
                        <a:spcBef>
                          <a:spcPts val="0"/>
                        </a:spcBef>
                        <a:spcAft>
                          <a:spcPts val="0"/>
                        </a:spcAft>
                      </a:pPr>
                      <a:r>
                        <a:rPr lang="en-US" sz="1200" b="1" dirty="0" smtClean="0">
                          <a:effectLst/>
                          <a:latin typeface="Times New Roman" panose="02020603050405020304" pitchFamily="18" charset="0"/>
                          <a:ea typeface="Times New Roman" panose="02020603050405020304" pitchFamily="18" charset="0"/>
                        </a:rPr>
                        <a:t> </a:t>
                      </a:r>
                      <a:r>
                        <a:rPr lang="tr-TR" sz="1200" b="1" dirty="0" smtClean="0">
                          <a:effectLst/>
                          <a:latin typeface="Times New Roman" panose="02020603050405020304" pitchFamily="18" charset="0"/>
                          <a:ea typeface="Times New Roman" panose="02020603050405020304" pitchFamily="18" charset="0"/>
                        </a:rPr>
                        <a:t>MP</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a:effectLst/>
                          <a:latin typeface="Times New Roman" panose="02020603050405020304" pitchFamily="18" charset="0"/>
                          <a:ea typeface="Times New Roman" panose="02020603050405020304" pitchFamily="18" charset="0"/>
                        </a:rPr>
                        <a:t>-0.427   (0.00)</a:t>
                      </a:r>
                      <a:endParaRPr lang="en-US" sz="1200" b="1">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dirty="0">
                          <a:effectLst/>
                          <a:latin typeface="Times New Roman" panose="02020603050405020304" pitchFamily="18" charset="0"/>
                          <a:ea typeface="Times New Roman" panose="02020603050405020304" pitchFamily="18" charset="0"/>
                        </a:rPr>
                        <a:t>-0.203    (0.04)</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1000">
                <a:tc>
                  <a:txBody>
                    <a:bodyPr/>
                    <a:lstStyle/>
                    <a:p>
                      <a:pPr marL="0" marR="0" indent="68580" algn="l">
                        <a:spcBef>
                          <a:spcPts val="0"/>
                        </a:spcBef>
                        <a:spcAft>
                          <a:spcPts val="0"/>
                        </a:spcAft>
                      </a:pPr>
                      <a:r>
                        <a:rPr lang="tr-TR" sz="1200" b="1" dirty="0" smtClean="0">
                          <a:effectLst/>
                          <a:latin typeface="Times New Roman" panose="02020603050405020304" pitchFamily="18" charset="0"/>
                          <a:ea typeface="Times New Roman" panose="02020603050405020304" pitchFamily="18" charset="0"/>
                        </a:rPr>
                        <a:t>PARTIES</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a:effectLst/>
                          <a:latin typeface="Times New Roman" panose="02020603050405020304" pitchFamily="18" charset="0"/>
                          <a:ea typeface="Times New Roman" panose="02020603050405020304" pitchFamily="18" charset="0"/>
                        </a:rPr>
                        <a:t>-1.083   (0.05)</a:t>
                      </a:r>
                      <a:endParaRPr lang="en-US" sz="1200" b="1">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dirty="0">
                          <a:effectLst/>
                          <a:latin typeface="Times New Roman" panose="02020603050405020304" pitchFamily="18" charset="0"/>
                          <a:ea typeface="Times New Roman" panose="02020603050405020304" pitchFamily="18" charset="0"/>
                        </a:rPr>
                        <a:t>-0.486    (0.25)</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1000">
                <a:tc>
                  <a:txBody>
                    <a:bodyPr/>
                    <a:lstStyle/>
                    <a:p>
                      <a:pPr marL="0" marR="0" algn="l">
                        <a:spcBef>
                          <a:spcPts val="0"/>
                        </a:spcBef>
                        <a:spcAft>
                          <a:spcPts val="0"/>
                        </a:spcAft>
                      </a:pPr>
                      <a:r>
                        <a:rPr lang="en-US" sz="1200" b="1" dirty="0" smtClean="0">
                          <a:effectLst/>
                          <a:latin typeface="Times New Roman" panose="02020603050405020304" pitchFamily="18" charset="0"/>
                          <a:ea typeface="Times New Roman" panose="02020603050405020304" pitchFamily="18" charset="0"/>
                        </a:rPr>
                        <a:t> </a:t>
                      </a:r>
                      <a:r>
                        <a:rPr lang="tr-TR" sz="1200" b="1" dirty="0" smtClean="0">
                          <a:effectLst/>
                          <a:latin typeface="Times New Roman" panose="02020603050405020304" pitchFamily="18" charset="0"/>
                          <a:ea typeface="Times New Roman" panose="02020603050405020304" pitchFamily="18" charset="0"/>
                        </a:rPr>
                        <a:t>NOCOMPETITION</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a:effectLst/>
                          <a:latin typeface="Times New Roman" panose="02020603050405020304" pitchFamily="18" charset="0"/>
                          <a:ea typeface="Times New Roman" panose="02020603050405020304" pitchFamily="18" charset="0"/>
                        </a:rPr>
                        <a:t>-1.267   (0.05)</a:t>
                      </a:r>
                      <a:endParaRPr lang="en-US" sz="1200" b="1">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dirty="0">
                          <a:effectLst/>
                          <a:latin typeface="Times New Roman" panose="02020603050405020304" pitchFamily="18" charset="0"/>
                          <a:ea typeface="Times New Roman" panose="02020603050405020304" pitchFamily="18" charset="0"/>
                        </a:rPr>
                        <a:t>-0.453    (0.36)</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1000">
                <a:tc>
                  <a:txBody>
                    <a:bodyPr/>
                    <a:lstStyle/>
                    <a:p>
                      <a:pPr marL="0" marR="0" algn="l">
                        <a:spcBef>
                          <a:spcPts val="0"/>
                        </a:spcBef>
                        <a:spcAft>
                          <a:spcPts val="0"/>
                        </a:spcAft>
                      </a:pPr>
                      <a:r>
                        <a:rPr lang="en-US" sz="1200" b="1" dirty="0" smtClean="0">
                          <a:effectLst/>
                          <a:latin typeface="Times New Roman" panose="02020603050405020304" pitchFamily="18" charset="0"/>
                          <a:ea typeface="Times New Roman" panose="02020603050405020304" pitchFamily="18" charset="0"/>
                        </a:rPr>
                        <a:t> </a:t>
                      </a:r>
                      <a:r>
                        <a:rPr lang="tr-TR" sz="1200" b="1" dirty="0" smtClean="0">
                          <a:effectLst/>
                          <a:latin typeface="Times New Roman" panose="02020603050405020304" pitchFamily="18" charset="0"/>
                          <a:ea typeface="Times New Roman" panose="02020603050405020304" pitchFamily="18" charset="0"/>
                        </a:rPr>
                        <a:t>EMIGRANT</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dirty="0">
                          <a:effectLst/>
                          <a:latin typeface="Times New Roman" panose="02020603050405020304" pitchFamily="18" charset="0"/>
                          <a:ea typeface="Times New Roman" panose="02020603050405020304" pitchFamily="18" charset="0"/>
                        </a:rPr>
                        <a:t>-0.127   (0.00)</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dirty="0">
                          <a:effectLst/>
                          <a:latin typeface="Times New Roman" panose="02020603050405020304" pitchFamily="18" charset="0"/>
                          <a:ea typeface="Times New Roman" panose="02020603050405020304" pitchFamily="18" charset="0"/>
                        </a:rPr>
                        <a:t>-0.061    (0.00)</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1000">
                <a:tc>
                  <a:txBody>
                    <a:bodyPr/>
                    <a:lstStyle/>
                    <a:p>
                      <a:pPr marL="0" marR="0" algn="l">
                        <a:spcBef>
                          <a:spcPts val="0"/>
                        </a:spcBef>
                        <a:spcAft>
                          <a:spcPts val="0"/>
                        </a:spcAft>
                      </a:pPr>
                      <a:r>
                        <a:rPr lang="en-US" sz="1200" b="1" dirty="0" smtClean="0">
                          <a:effectLst/>
                          <a:latin typeface="Times New Roman" panose="02020603050405020304" pitchFamily="18" charset="0"/>
                          <a:ea typeface="Times New Roman" panose="02020603050405020304" pitchFamily="18" charset="0"/>
                        </a:rPr>
                        <a:t> </a:t>
                      </a:r>
                      <a:r>
                        <a:rPr lang="tr-TR" sz="1200" b="1" dirty="0" smtClean="0">
                          <a:effectLst/>
                          <a:latin typeface="Times New Roman" panose="02020603050405020304" pitchFamily="18" charset="0"/>
                          <a:ea typeface="Times New Roman" panose="02020603050405020304" pitchFamily="18" charset="0"/>
                        </a:rPr>
                        <a:t>IMMIGRANT</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a:effectLst/>
                          <a:latin typeface="Times New Roman" panose="02020603050405020304" pitchFamily="18" charset="0"/>
                          <a:ea typeface="Times New Roman" panose="02020603050405020304" pitchFamily="18" charset="0"/>
                        </a:rPr>
                        <a:t>-0.058   (0.09)</a:t>
                      </a:r>
                      <a:endParaRPr lang="en-US" sz="1200" b="1">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dirty="0">
                          <a:effectLst/>
                          <a:latin typeface="Times New Roman" panose="02020603050405020304" pitchFamily="18" charset="0"/>
                          <a:ea typeface="Times New Roman" panose="02020603050405020304" pitchFamily="18" charset="0"/>
                        </a:rPr>
                        <a:t>-0.034    (0.18)</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1000">
                <a:tc>
                  <a:txBody>
                    <a:bodyPr/>
                    <a:lstStyle/>
                    <a:p>
                      <a:pPr marL="0" marR="0" algn="l">
                        <a:spcBef>
                          <a:spcPts val="0"/>
                        </a:spcBef>
                        <a:spcAft>
                          <a:spcPts val="0"/>
                        </a:spcAft>
                      </a:pPr>
                      <a:r>
                        <a:rPr lang="en-US" sz="1200" b="1" dirty="0" smtClean="0">
                          <a:effectLst/>
                          <a:latin typeface="Times New Roman" panose="02020603050405020304" pitchFamily="18" charset="0"/>
                          <a:ea typeface="Times New Roman" panose="02020603050405020304" pitchFamily="18" charset="0"/>
                        </a:rPr>
                        <a:t> </a:t>
                      </a:r>
                      <a:r>
                        <a:rPr lang="tr-TR" sz="1200" b="1" dirty="0" smtClean="0">
                          <a:effectLst/>
                          <a:latin typeface="Times New Roman" panose="02020603050405020304" pitchFamily="18" charset="0"/>
                          <a:ea typeface="Times New Roman" panose="02020603050405020304" pitchFamily="18" charset="0"/>
                        </a:rPr>
                        <a:t>MP*IMMIGRANT</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a:effectLst/>
                          <a:latin typeface="Times New Roman" panose="02020603050405020304" pitchFamily="18" charset="0"/>
                          <a:ea typeface="Times New Roman" panose="02020603050405020304" pitchFamily="18" charset="0"/>
                        </a:rPr>
                        <a:t>0.005   (0.02)</a:t>
                      </a:r>
                      <a:endParaRPr lang="en-US" sz="1200" b="1">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dirty="0">
                          <a:effectLst/>
                          <a:latin typeface="Times New Roman" panose="02020603050405020304" pitchFamily="18" charset="0"/>
                          <a:ea typeface="Times New Roman" panose="02020603050405020304" pitchFamily="18" charset="0"/>
                        </a:rPr>
                        <a:t> 0.002    (0.13)</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0999">
                <a:tc>
                  <a:txBody>
                    <a:bodyPr/>
                    <a:lstStyle/>
                    <a:p>
                      <a:pPr marL="0" marR="0" algn="l">
                        <a:spcBef>
                          <a:spcPts val="0"/>
                        </a:spcBef>
                        <a:spcAft>
                          <a:spcPts val="0"/>
                        </a:spcAft>
                      </a:pPr>
                      <a:r>
                        <a:rPr lang="en-US" sz="1200" b="1" dirty="0" smtClean="0">
                          <a:effectLst/>
                          <a:latin typeface="Times New Roman" panose="02020603050405020304" pitchFamily="18" charset="0"/>
                          <a:ea typeface="Times New Roman" panose="02020603050405020304" pitchFamily="18" charset="0"/>
                        </a:rPr>
                        <a:t> </a:t>
                      </a:r>
                      <a:r>
                        <a:rPr lang="tr-TR" sz="1200" b="1" dirty="0" smtClean="0">
                          <a:effectLst/>
                          <a:latin typeface="Times New Roman" panose="02020603050405020304" pitchFamily="18" charset="0"/>
                          <a:ea typeface="Times New Roman" panose="02020603050405020304" pitchFamily="18" charset="0"/>
                        </a:rPr>
                        <a:t>TURNOUT2007</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a:effectLst/>
                          <a:latin typeface="Times New Roman" panose="02020603050405020304" pitchFamily="18" charset="0"/>
                          <a:ea typeface="Times New Roman" panose="02020603050405020304" pitchFamily="18" charset="0"/>
                        </a:rPr>
                        <a:t> </a:t>
                      </a:r>
                      <a:endParaRPr lang="en-US" sz="1200" b="1">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dirty="0">
                          <a:effectLst/>
                          <a:latin typeface="Times New Roman" panose="02020603050405020304" pitchFamily="18" charset="0"/>
                          <a:ea typeface="Times New Roman" panose="02020603050405020304" pitchFamily="18" charset="0"/>
                        </a:rPr>
                        <a:t> 0.356    (0.00)</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1000">
                <a:tc>
                  <a:txBody>
                    <a:bodyPr/>
                    <a:lstStyle/>
                    <a:p>
                      <a:pPr marL="0" marR="0" algn="l">
                        <a:spcBef>
                          <a:spcPts val="0"/>
                        </a:spcBef>
                        <a:spcAft>
                          <a:spcPts val="0"/>
                        </a:spcAft>
                      </a:pPr>
                      <a:r>
                        <a:rPr lang="en-US" sz="1200" b="1" dirty="0" smtClean="0">
                          <a:effectLst/>
                          <a:latin typeface="Times New Roman" panose="02020603050405020304" pitchFamily="18" charset="0"/>
                          <a:ea typeface="Times New Roman" panose="02020603050405020304" pitchFamily="18" charset="0"/>
                        </a:rPr>
                        <a:t> </a:t>
                      </a:r>
                      <a:r>
                        <a:rPr lang="tr-TR" sz="1200" b="1" dirty="0" smtClean="0">
                          <a:effectLst/>
                          <a:latin typeface="Times New Roman" panose="02020603050405020304" pitchFamily="18" charset="0"/>
                          <a:ea typeface="Times New Roman" panose="02020603050405020304" pitchFamily="18" charset="0"/>
                        </a:rPr>
                        <a:t>R-KARE</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a:effectLst/>
                          <a:latin typeface="Times New Roman" panose="02020603050405020304" pitchFamily="18" charset="0"/>
                          <a:ea typeface="Times New Roman" panose="02020603050405020304" pitchFamily="18" charset="0"/>
                        </a:rPr>
                        <a:t> 0.78</a:t>
                      </a:r>
                      <a:endParaRPr lang="en-US" sz="1200" b="1">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tr-TR" sz="1200" b="1" dirty="0">
                          <a:effectLst/>
                          <a:latin typeface="Times New Roman" panose="02020603050405020304" pitchFamily="18" charset="0"/>
                          <a:ea typeface="Times New Roman" panose="02020603050405020304" pitchFamily="18" charset="0"/>
                        </a:rPr>
                        <a:t> 0.90</a:t>
                      </a:r>
                      <a:endParaRPr lang="en-US" sz="1200" b="1" dirty="0">
                        <a:effectLst/>
                        <a:latin typeface="Times New Roman" panose="02020603050405020304" pitchFamily="18" charset="0"/>
                        <a:ea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021963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63562"/>
          </a:xfrm>
        </p:spPr>
        <p:txBody>
          <a:bodyPr>
            <a:normAutofit fontScale="90000"/>
          </a:bodyPr>
          <a:lstStyle/>
          <a:p>
            <a:r>
              <a:rPr lang="tr-TR" sz="3600" b="1" dirty="0" smtClean="0">
                <a:latin typeface="Tahoma" panose="020B0604030504040204" pitchFamily="34" charset="0"/>
                <a:ea typeface="Calibri" panose="020F0502020204030204" pitchFamily="34" charset="0"/>
                <a:cs typeface="Times New Roman" panose="02020603050405020304" pitchFamily="18" charset="0"/>
              </a:rPr>
              <a:t/>
            </a:r>
            <a:br>
              <a:rPr lang="tr-TR" sz="3600" b="1" dirty="0" smtClean="0">
                <a:latin typeface="Tahoma" panose="020B0604030504040204" pitchFamily="34" charset="0"/>
                <a:ea typeface="Calibri" panose="020F0502020204030204" pitchFamily="34" charset="0"/>
                <a:cs typeface="Times New Roman" panose="02020603050405020304" pitchFamily="18" charset="0"/>
              </a:rPr>
            </a:br>
            <a:r>
              <a:rPr lang="tr-TR" sz="3100" b="1" dirty="0" smtClean="0">
                <a:latin typeface="Tahoma" panose="020B0604030504040204" pitchFamily="34" charset="0"/>
                <a:ea typeface="Calibri" panose="020F0502020204030204" pitchFamily="34" charset="0"/>
                <a:cs typeface="Times New Roman" panose="02020603050405020304" pitchFamily="18" charset="0"/>
              </a:rPr>
              <a:t>A</a:t>
            </a:r>
            <a:r>
              <a:rPr lang="en-US" sz="3100" b="1" dirty="0">
                <a:latin typeface="Tahoma" panose="020B0604030504040204" pitchFamily="34" charset="0"/>
                <a:ea typeface="Calibri" panose="020F0502020204030204" pitchFamily="34" charset="0"/>
                <a:cs typeface="Times New Roman" panose="02020603050405020304" pitchFamily="18" charset="0"/>
              </a:rPr>
              <a:t>na </a:t>
            </a:r>
            <a:r>
              <a:rPr lang="en-US" sz="3100" b="1" dirty="0" smtClean="0">
                <a:latin typeface="Tahoma" panose="020B0604030504040204" pitchFamily="34" charset="0"/>
                <a:ea typeface="Tahoma" panose="020B0604030504040204" pitchFamily="34" charset="0"/>
                <a:cs typeface="Tahoma" panose="020B0604030504040204" pitchFamily="34" charset="0"/>
              </a:rPr>
              <a:t>bulgular</a:t>
            </a:r>
            <a:r>
              <a:rPr lang="en-US" sz="3100" dirty="0">
                <a:latin typeface="Tahoma" panose="020B0604030504040204" pitchFamily="34" charset="0"/>
                <a:ea typeface="Tahoma" panose="020B0604030504040204" pitchFamily="34" charset="0"/>
                <a:cs typeface="Tahoma" panose="020B0604030504040204" pitchFamily="34" charset="0"/>
              </a:rPr>
              <a:t/>
            </a:r>
            <a:br>
              <a:rPr lang="en-US" sz="3100" dirty="0">
                <a:latin typeface="Tahoma" panose="020B0604030504040204" pitchFamily="34" charset="0"/>
                <a:ea typeface="Tahoma" panose="020B0604030504040204" pitchFamily="34" charset="0"/>
                <a:cs typeface="Tahoma" panose="020B0604030504040204" pitchFamily="34" charset="0"/>
              </a:rPr>
            </a:br>
            <a:r>
              <a:rPr lang="en-US" b="1" dirty="0" smtClean="0"/>
              <a:t>  </a:t>
            </a:r>
            <a:endParaRPr lang="en-US" b="1" dirty="0"/>
          </a:p>
        </p:txBody>
      </p:sp>
      <p:sp>
        <p:nvSpPr>
          <p:cNvPr id="3" name="Content Placeholder 2"/>
          <p:cNvSpPr>
            <a:spLocks noGrp="1"/>
          </p:cNvSpPr>
          <p:nvPr>
            <p:ph idx="1"/>
          </p:nvPr>
        </p:nvSpPr>
        <p:spPr>
          <a:xfrm>
            <a:off x="457200" y="1447800"/>
            <a:ext cx="8229600" cy="5029200"/>
          </a:xfrm>
        </p:spPr>
        <p:txBody>
          <a:bodyPr>
            <a:noAutofit/>
          </a:bodyPr>
          <a:lstStyle/>
          <a:p>
            <a:pPr marL="347472" lvl="0" algn="just">
              <a:spcBef>
                <a:spcPts val="0"/>
              </a:spcBef>
              <a:buFont typeface="Wingdings" panose="05000000000000000000" pitchFamily="2" charset="2"/>
              <a:buChar char=""/>
            </a:pPr>
            <a:r>
              <a:rPr lang="tr-TR" sz="2400" b="1" dirty="0" smtClean="0">
                <a:latin typeface="Tahoma" panose="020B0604030504040204" pitchFamily="34" charset="0"/>
                <a:ea typeface="Tahoma" panose="020B0604030504040204" pitchFamily="34" charset="0"/>
                <a:cs typeface="Tahoma" panose="020B0604030504040204" pitchFamily="34" charset="0"/>
              </a:rPr>
              <a:t>Göç</a:t>
            </a:r>
            <a:r>
              <a:rPr lang="tr-TR" sz="2400" b="1" dirty="0">
                <a:latin typeface="Tahoma" panose="020B0604030504040204" pitchFamily="34" charset="0"/>
                <a:ea typeface="Tahoma" panose="020B0604030504040204" pitchFamily="34" charset="0"/>
                <a:cs typeface="Tahoma" panose="020B0604030504040204" pitchFamily="34" charset="0"/>
              </a:rPr>
              <a:t>, hem göç alan hem de göç veren ilde, siyasi katılımı düşürüyor.</a:t>
            </a:r>
            <a:endParaRPr lang="en-US" sz="2400" b="1" dirty="0">
              <a:latin typeface="Tahoma" panose="020B0604030504040204" pitchFamily="34" charset="0"/>
              <a:ea typeface="Tahoma" panose="020B0604030504040204" pitchFamily="34" charset="0"/>
              <a:cs typeface="Tahoma" panose="020B0604030504040204" pitchFamily="34" charset="0"/>
            </a:endParaRPr>
          </a:p>
          <a:p>
            <a:pPr marL="347472" lvl="0" algn="just">
              <a:spcBef>
                <a:spcPts val="0"/>
              </a:spcBef>
              <a:buFont typeface="Wingdings" panose="05000000000000000000" pitchFamily="2" charset="2"/>
              <a:buChar char=""/>
            </a:pPr>
            <a:endParaRPr lang="en-US" sz="2400" b="1" dirty="0" smtClean="0">
              <a:latin typeface="Tahoma" panose="020B0604030504040204" pitchFamily="34" charset="0"/>
              <a:ea typeface="Tahoma" panose="020B0604030504040204" pitchFamily="34" charset="0"/>
              <a:cs typeface="Tahoma" panose="020B0604030504040204" pitchFamily="34" charset="0"/>
            </a:endParaRPr>
          </a:p>
          <a:p>
            <a:pPr marL="347472" lvl="0" algn="just">
              <a:spcBef>
                <a:spcPts val="0"/>
              </a:spcBef>
              <a:buFont typeface="Wingdings" panose="05000000000000000000" pitchFamily="2" charset="2"/>
              <a:buChar char=""/>
            </a:pPr>
            <a:r>
              <a:rPr lang="tr-TR" sz="2400" b="1" dirty="0" smtClean="0">
                <a:latin typeface="Tahoma" panose="020B0604030504040204" pitchFamily="34" charset="0"/>
                <a:ea typeface="Tahoma" panose="020B0604030504040204" pitchFamily="34" charset="0"/>
                <a:cs typeface="Tahoma" panose="020B0604030504040204" pitchFamily="34" charset="0"/>
              </a:rPr>
              <a:t>İl </a:t>
            </a:r>
            <a:r>
              <a:rPr lang="tr-TR" sz="2400" b="1" dirty="0">
                <a:latin typeface="Tahoma" panose="020B0604030504040204" pitchFamily="34" charset="0"/>
                <a:ea typeface="Tahoma" panose="020B0604030504040204" pitchFamily="34" charset="0"/>
                <a:cs typeface="Tahoma" panose="020B0604030504040204" pitchFamily="34" charset="0"/>
              </a:rPr>
              <a:t>nüfusunun büyüklüğü ve milletvekili sayısının yüksekliği de seçime katılımı azaltıyor.</a:t>
            </a:r>
            <a:endParaRPr lang="en-US" sz="2400" b="1" dirty="0">
              <a:latin typeface="Tahoma" panose="020B0604030504040204" pitchFamily="34" charset="0"/>
              <a:ea typeface="Tahoma" panose="020B0604030504040204" pitchFamily="34" charset="0"/>
              <a:cs typeface="Tahoma" panose="020B0604030504040204" pitchFamily="34" charset="0"/>
            </a:endParaRPr>
          </a:p>
          <a:p>
            <a:pPr marL="347472" lvl="0" algn="just">
              <a:spcBef>
                <a:spcPts val="0"/>
              </a:spcBef>
              <a:buFont typeface="Wingdings" panose="05000000000000000000" pitchFamily="2" charset="2"/>
              <a:buChar char=""/>
            </a:pPr>
            <a:endParaRPr lang="en-US" sz="2400" b="1" dirty="0" smtClean="0">
              <a:latin typeface="Tahoma" panose="020B0604030504040204" pitchFamily="34" charset="0"/>
              <a:ea typeface="Tahoma" panose="020B0604030504040204" pitchFamily="34" charset="0"/>
              <a:cs typeface="Tahoma" panose="020B0604030504040204" pitchFamily="34" charset="0"/>
            </a:endParaRPr>
          </a:p>
          <a:p>
            <a:pPr marL="347472" lvl="0" algn="just">
              <a:spcBef>
                <a:spcPts val="0"/>
              </a:spcBef>
              <a:buFont typeface="Wingdings" panose="05000000000000000000" pitchFamily="2" charset="2"/>
              <a:buChar char=""/>
            </a:pPr>
            <a:r>
              <a:rPr lang="tr-TR" sz="2400" b="1" dirty="0" smtClean="0">
                <a:latin typeface="Tahoma" panose="020B0604030504040204" pitchFamily="34" charset="0"/>
                <a:ea typeface="Tahoma" panose="020B0604030504040204" pitchFamily="34" charset="0"/>
                <a:cs typeface="Tahoma" panose="020B0604030504040204" pitchFamily="34" charset="0"/>
              </a:rPr>
              <a:t>Ancak</a:t>
            </a:r>
            <a:r>
              <a:rPr lang="tr-TR" sz="2400" b="1" dirty="0">
                <a:latin typeface="Tahoma" panose="020B0604030504040204" pitchFamily="34" charset="0"/>
                <a:ea typeface="Tahoma" panose="020B0604030504040204" pitchFamily="34" charset="0"/>
                <a:cs typeface="Tahoma" panose="020B0604030504040204" pitchFamily="34" charset="0"/>
              </a:rPr>
              <a:t>, göçmenlerin çok sayıda yoğunlaştığı ve milletvekili sayısının yüksek olduğu yerlerde, göçmenlerin kendilerinden birini seçme fırsatı yakalamaları, yukarıda bahsedilen ters etkileri önemli bir ölçüde törpülüyor, hatta bazı durumlarda pozitif bir etkiye çeviriyor.</a:t>
            </a:r>
            <a:endParaRPr lang="en-US" sz="2400" b="1" dirty="0">
              <a:latin typeface="Tahoma" panose="020B0604030504040204" pitchFamily="34" charset="0"/>
              <a:ea typeface="Tahoma" panose="020B0604030504040204" pitchFamily="34" charset="0"/>
              <a:cs typeface="Tahoma" panose="020B0604030504040204" pitchFamily="34" charset="0"/>
            </a:endParaRPr>
          </a:p>
          <a:p>
            <a:pPr marL="347472" algn="just">
              <a:spcBef>
                <a:spcPts val="0"/>
              </a:spcBef>
            </a:pPr>
            <a:endParaRPr lang="tr-TR" sz="2300" b="1" dirty="0" smtClean="0">
              <a:latin typeface="Tahoma" panose="020B0604030504040204" pitchFamily="34" charset="0"/>
              <a:ea typeface="Tahoma" panose="020B0604030504040204" pitchFamily="34" charset="0"/>
              <a:cs typeface="Tahoma" panose="020B0604030504040204" pitchFamily="34" charset="0"/>
            </a:endParaRPr>
          </a:p>
          <a:p>
            <a:pPr marL="347472" indent="0" algn="just">
              <a:spcBef>
                <a:spcPts val="0"/>
              </a:spcBef>
              <a:buNone/>
            </a:pPr>
            <a:endParaRPr lang="tr-TR" sz="23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262446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tr-TR" sz="3200" b="1" dirty="0">
                <a:latin typeface="Tahoma" panose="020B0604030504040204" pitchFamily="34" charset="0"/>
                <a:ea typeface="Tahoma" panose="020B0604030504040204" pitchFamily="34" charset="0"/>
                <a:cs typeface="Tahoma" panose="020B0604030504040204" pitchFamily="34" charset="0"/>
              </a:rPr>
              <a:t>Yan bulgular </a:t>
            </a:r>
            <a:endParaRPr lang="en-US" sz="32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465161" y="1219200"/>
            <a:ext cx="8229600" cy="4876800"/>
          </a:xfrm>
        </p:spPr>
        <p:txBody>
          <a:bodyPr>
            <a:noAutofit/>
          </a:bodyPr>
          <a:lstStyle/>
          <a:p>
            <a:pPr marL="347472" lvl="0" indent="-347472" algn="just">
              <a:spcBef>
                <a:spcPts val="0"/>
              </a:spcBef>
              <a:buFont typeface="Wingdings" panose="05000000000000000000" pitchFamily="2" charset="2"/>
              <a:buChar char=""/>
            </a:pPr>
            <a:r>
              <a:rPr lang="tr-TR" sz="2400" b="1" dirty="0">
                <a:latin typeface="Tahoma" panose="020B0604030504040204" pitchFamily="34" charset="0"/>
                <a:ea typeface="Tahoma" panose="020B0604030504040204" pitchFamily="34" charset="0"/>
                <a:cs typeface="Tahoma" panose="020B0604030504040204" pitchFamily="34" charset="0"/>
              </a:rPr>
              <a:t>En az beş yıllık eğitim alanların oranındaki artış seçime katılım oranını da arttırıyor.  </a:t>
            </a:r>
            <a:endParaRPr lang="en-US" sz="2400" b="1" dirty="0" smtClean="0">
              <a:latin typeface="Tahoma" panose="020B0604030504040204" pitchFamily="34" charset="0"/>
              <a:ea typeface="Tahoma" panose="020B0604030504040204" pitchFamily="34" charset="0"/>
              <a:cs typeface="Tahoma" panose="020B0604030504040204" pitchFamily="34" charset="0"/>
            </a:endParaRPr>
          </a:p>
          <a:p>
            <a:pPr marL="347472" lvl="0" indent="-347472" algn="just">
              <a:spcBef>
                <a:spcPts val="0"/>
              </a:spcBef>
              <a:buNone/>
            </a:pPr>
            <a:endParaRPr lang="tr-TR" sz="2400" b="1" dirty="0" smtClean="0">
              <a:latin typeface="Tahoma" panose="020B0604030504040204" pitchFamily="34" charset="0"/>
              <a:ea typeface="Tahoma" panose="020B0604030504040204" pitchFamily="34" charset="0"/>
              <a:cs typeface="Tahoma" panose="020B0604030504040204" pitchFamily="34" charset="0"/>
            </a:endParaRPr>
          </a:p>
          <a:p>
            <a:pPr marL="347472" lvl="0" indent="-347472" algn="just">
              <a:spcBef>
                <a:spcPts val="0"/>
              </a:spcBef>
              <a:buFont typeface="Wingdings" panose="05000000000000000000" pitchFamily="2" charset="2"/>
              <a:buChar char=""/>
            </a:pPr>
            <a:r>
              <a:rPr lang="tr-TR" sz="2400" b="1" dirty="0" smtClean="0">
                <a:latin typeface="Tahoma" panose="020B0604030504040204" pitchFamily="34" charset="0"/>
                <a:ea typeface="Tahoma" panose="020B0604030504040204" pitchFamily="34" charset="0"/>
                <a:cs typeface="Tahoma" panose="020B0604030504040204" pitchFamily="34" charset="0"/>
              </a:rPr>
              <a:t>Beş </a:t>
            </a:r>
            <a:r>
              <a:rPr lang="tr-TR" sz="2400" b="1" dirty="0">
                <a:latin typeface="Tahoma" panose="020B0604030504040204" pitchFamily="34" charset="0"/>
                <a:ea typeface="Tahoma" panose="020B0604030504040204" pitchFamily="34" charset="0"/>
                <a:cs typeface="Tahoma" panose="020B0604030504040204" pitchFamily="34" charset="0"/>
              </a:rPr>
              <a:t>yıl üstü eğitimlilerin oranındaki artış ise siyasi katılımı arttırmıyor, hatta yüksek eğitimlilerin oranındaki artış oy verme oranını düşürüyor</a:t>
            </a:r>
            <a:r>
              <a:rPr lang="tr-TR" sz="2400" b="1" dirty="0" smtClean="0">
                <a:latin typeface="Tahoma" panose="020B0604030504040204" pitchFamily="34" charset="0"/>
                <a:ea typeface="Tahoma" panose="020B0604030504040204" pitchFamily="34" charset="0"/>
                <a:cs typeface="Tahoma" panose="020B0604030504040204" pitchFamily="34" charset="0"/>
              </a:rPr>
              <a:t>.</a:t>
            </a:r>
            <a:r>
              <a:rPr lang="tr-TR" sz="2400" b="1" dirty="0">
                <a:latin typeface="Tahoma" panose="020B0604030504040204" pitchFamily="34" charset="0"/>
                <a:ea typeface="Tahoma" panose="020B0604030504040204" pitchFamily="34" charset="0"/>
                <a:cs typeface="Tahoma" panose="020B0604030504040204" pitchFamily="34" charset="0"/>
              </a:rPr>
              <a:t> </a:t>
            </a:r>
            <a:endParaRPr lang="en-US" sz="2400" b="1" dirty="0" smtClean="0">
              <a:latin typeface="Tahoma" panose="020B0604030504040204" pitchFamily="34" charset="0"/>
              <a:ea typeface="Tahoma" panose="020B0604030504040204" pitchFamily="34" charset="0"/>
              <a:cs typeface="Tahoma" panose="020B0604030504040204" pitchFamily="34" charset="0"/>
            </a:endParaRPr>
          </a:p>
          <a:p>
            <a:pPr marL="347472" lvl="0" indent="-347472" algn="just">
              <a:spcBef>
                <a:spcPts val="0"/>
              </a:spcBef>
              <a:buFont typeface="Wingdings" panose="05000000000000000000" pitchFamily="2" charset="2"/>
              <a:buChar char=""/>
            </a:pPr>
            <a:endParaRPr lang="en-US" sz="2400" b="1" dirty="0">
              <a:latin typeface="Tahoma" panose="020B0604030504040204" pitchFamily="34" charset="0"/>
              <a:ea typeface="Tahoma" panose="020B0604030504040204" pitchFamily="34" charset="0"/>
              <a:cs typeface="Tahoma" panose="020B0604030504040204" pitchFamily="34" charset="0"/>
            </a:endParaRPr>
          </a:p>
          <a:p>
            <a:pPr marL="347472" lvl="0" indent="-347472" algn="just">
              <a:spcBef>
                <a:spcPts val="0"/>
              </a:spcBef>
              <a:buFont typeface="Wingdings" panose="05000000000000000000" pitchFamily="2" charset="2"/>
              <a:buChar char=""/>
            </a:pPr>
            <a:r>
              <a:rPr lang="tr-TR" sz="2400" b="1" dirty="0">
                <a:latin typeface="Tahoma" panose="020B0604030504040204" pitchFamily="34" charset="0"/>
                <a:ea typeface="Tahoma" panose="020B0604030504040204" pitchFamily="34" charset="0"/>
                <a:cs typeface="Tahoma" panose="020B0604030504040204" pitchFamily="34" charset="0"/>
              </a:rPr>
              <a:t>Seçime katılımın en yüksek olduğu kuşak 1950 öncesi doğanlar. Onu takip eden kuşakta katılım önemli ölçüde azalıyor.  Ancak, bu düşüşün 1980 sonrası doğup ilk seçimi 2002 olan son kuşakta bir miktar telafi olduğu görülüyor.</a:t>
            </a:r>
            <a:endParaRPr lang="en-US" sz="2400" b="1" dirty="0">
              <a:latin typeface="Tahoma" panose="020B0604030504040204" pitchFamily="34" charset="0"/>
              <a:ea typeface="Tahoma" panose="020B0604030504040204" pitchFamily="34" charset="0"/>
              <a:cs typeface="Tahoma" panose="020B0604030504040204" pitchFamily="34" charset="0"/>
            </a:endParaRPr>
          </a:p>
          <a:p>
            <a:pPr marL="347472" marR="0" indent="-347472">
              <a:spcBef>
                <a:spcPts val="0"/>
              </a:spcBef>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931730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2800" b="1" dirty="0" smtClean="0">
                <a:latin typeface="Tahoma" panose="020B0604030504040204" pitchFamily="34" charset="0"/>
                <a:ea typeface="Tahoma" panose="020B0604030504040204" pitchFamily="34" charset="0"/>
                <a:cs typeface="Tahoma" panose="020B0604030504040204" pitchFamily="34" charset="0"/>
              </a:rPr>
              <a:t>  </a:t>
            </a:r>
            <a:endParaRPr 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457200" y="1295400"/>
            <a:ext cx="8229600" cy="4495800"/>
          </a:xfrm>
        </p:spPr>
        <p:txBody>
          <a:bodyPr>
            <a:noAutofit/>
          </a:bodyPr>
          <a:lstStyle/>
          <a:p>
            <a:pPr marL="347472" lvl="0" indent="-347472" algn="just">
              <a:spcBef>
                <a:spcPts val="0"/>
              </a:spcBef>
              <a:buFont typeface="Wingdings" panose="05000000000000000000" pitchFamily="2" charset="2"/>
              <a:buChar char=""/>
            </a:pPr>
            <a:r>
              <a:rPr lang="tr-TR" sz="2400" b="1" dirty="0" smtClean="0">
                <a:latin typeface="Tahoma" panose="020B0604030504040204" pitchFamily="34" charset="0"/>
                <a:ea typeface="Tahoma" panose="020B0604030504040204" pitchFamily="34" charset="0"/>
                <a:cs typeface="Tahoma" panose="020B0604030504040204" pitchFamily="34" charset="0"/>
              </a:rPr>
              <a:t>Tek </a:t>
            </a:r>
            <a:r>
              <a:rPr lang="tr-TR" sz="2400" b="1" dirty="0">
                <a:latin typeface="Tahoma" panose="020B0604030504040204" pitchFamily="34" charset="0"/>
                <a:ea typeface="Tahoma" panose="020B0604030504040204" pitchFamily="34" charset="0"/>
                <a:cs typeface="Tahoma" panose="020B0604030504040204" pitchFamily="34" charset="0"/>
              </a:rPr>
              <a:t>partinin tüm milletvekillerini kazandığı illerde (81 ilin 14’ünde) oy verme oranı daha düşük oluyor</a:t>
            </a:r>
            <a:r>
              <a:rPr lang="tr-TR" sz="2400" b="1" dirty="0" smtClean="0">
                <a:latin typeface="Tahoma" panose="020B0604030504040204" pitchFamily="34" charset="0"/>
                <a:ea typeface="Tahoma" panose="020B0604030504040204" pitchFamily="34" charset="0"/>
                <a:cs typeface="Tahoma" panose="020B0604030504040204" pitchFamily="34" charset="0"/>
              </a:rPr>
              <a:t>.</a:t>
            </a:r>
            <a:endParaRPr lang="en-US" sz="2400" b="1" dirty="0" smtClean="0">
              <a:latin typeface="Tahoma" panose="020B0604030504040204" pitchFamily="34" charset="0"/>
              <a:ea typeface="Tahoma" panose="020B0604030504040204" pitchFamily="34" charset="0"/>
              <a:cs typeface="Tahoma" panose="020B0604030504040204" pitchFamily="34" charset="0"/>
            </a:endParaRPr>
          </a:p>
          <a:p>
            <a:pPr marL="347472" lvl="0" indent="-347472" algn="just">
              <a:spcBef>
                <a:spcPts val="0"/>
              </a:spcBef>
              <a:buNone/>
            </a:pPr>
            <a:r>
              <a:rPr lang="tr-TR" sz="2400" b="1" dirty="0">
                <a:latin typeface="Tahoma" panose="020B0604030504040204" pitchFamily="34" charset="0"/>
                <a:ea typeface="Tahoma" panose="020B0604030504040204" pitchFamily="34" charset="0"/>
                <a:cs typeface="Tahoma" panose="020B0604030504040204" pitchFamily="34" charset="0"/>
              </a:rPr>
              <a:t> </a:t>
            </a:r>
            <a:endParaRPr lang="en-US" sz="2400" b="1" dirty="0">
              <a:latin typeface="Tahoma" panose="020B0604030504040204" pitchFamily="34" charset="0"/>
              <a:ea typeface="Tahoma" panose="020B0604030504040204" pitchFamily="34" charset="0"/>
              <a:cs typeface="Tahoma" panose="020B0604030504040204" pitchFamily="34" charset="0"/>
            </a:endParaRPr>
          </a:p>
          <a:p>
            <a:pPr marL="347472" lvl="0" indent="-347472" algn="just">
              <a:spcBef>
                <a:spcPts val="0"/>
              </a:spcBef>
              <a:buFont typeface="Wingdings" panose="05000000000000000000" pitchFamily="2" charset="2"/>
              <a:buChar char=""/>
            </a:pPr>
            <a:r>
              <a:rPr lang="tr-TR" sz="2400" b="1" dirty="0">
                <a:latin typeface="Tahoma" panose="020B0604030504040204" pitchFamily="34" charset="0"/>
                <a:ea typeface="Tahoma" panose="020B0604030504040204" pitchFamily="34" charset="0"/>
                <a:cs typeface="Tahoma" panose="020B0604030504040204" pitchFamily="34" charset="0"/>
              </a:rPr>
              <a:t>Seçime katılan parti sayısındaki artış da seçime katılımı olumsuz etkiliyor</a:t>
            </a:r>
            <a:r>
              <a:rPr lang="tr-TR" sz="2400" b="1" dirty="0" smtClean="0">
                <a:latin typeface="Tahoma" panose="020B0604030504040204" pitchFamily="34" charset="0"/>
                <a:ea typeface="Tahoma" panose="020B0604030504040204" pitchFamily="34" charset="0"/>
                <a:cs typeface="Tahoma" panose="020B0604030504040204" pitchFamily="34" charset="0"/>
              </a:rPr>
              <a:t>.</a:t>
            </a:r>
            <a:endParaRPr lang="en-US" sz="2400" b="1" dirty="0" smtClean="0">
              <a:latin typeface="Tahoma" panose="020B0604030504040204" pitchFamily="34" charset="0"/>
              <a:ea typeface="Tahoma" panose="020B0604030504040204" pitchFamily="34" charset="0"/>
              <a:cs typeface="Tahoma" panose="020B0604030504040204" pitchFamily="34" charset="0"/>
            </a:endParaRPr>
          </a:p>
          <a:p>
            <a:pPr marL="347472" lvl="0" indent="-347472" algn="just">
              <a:spcBef>
                <a:spcPts val="0"/>
              </a:spcBef>
              <a:buNone/>
            </a:pPr>
            <a:r>
              <a:rPr lang="tr-TR" sz="2400" b="1" dirty="0">
                <a:latin typeface="Tahoma" panose="020B0604030504040204" pitchFamily="34" charset="0"/>
                <a:ea typeface="Tahoma" panose="020B0604030504040204" pitchFamily="34" charset="0"/>
                <a:cs typeface="Tahoma" panose="020B0604030504040204" pitchFamily="34" charset="0"/>
              </a:rPr>
              <a:t> </a:t>
            </a:r>
            <a:endParaRPr lang="en-US" sz="2400" b="1" dirty="0">
              <a:latin typeface="Tahoma" panose="020B0604030504040204" pitchFamily="34" charset="0"/>
              <a:ea typeface="Tahoma" panose="020B0604030504040204" pitchFamily="34" charset="0"/>
              <a:cs typeface="Tahoma" panose="020B0604030504040204" pitchFamily="34" charset="0"/>
            </a:endParaRPr>
          </a:p>
          <a:p>
            <a:pPr marL="347472" lvl="0" indent="-347472" algn="just">
              <a:spcBef>
                <a:spcPts val="0"/>
              </a:spcBef>
              <a:buFont typeface="Wingdings" panose="05000000000000000000" pitchFamily="2" charset="2"/>
              <a:buChar char=""/>
            </a:pPr>
            <a:r>
              <a:rPr lang="tr-TR" sz="2400" b="1" dirty="0">
                <a:latin typeface="Tahoma" panose="020B0604030504040204" pitchFamily="34" charset="0"/>
                <a:ea typeface="Tahoma" panose="020B0604030504040204" pitchFamily="34" charset="0"/>
                <a:cs typeface="Tahoma" panose="020B0604030504040204" pitchFamily="34" charset="0"/>
              </a:rPr>
              <a:t>Oy verme alışkanlık kazandırıyor. Bir önceki seçimde oy verme oranının yüksek olduğu illerde sonraki seçimlerde de katılım yüksek oluyor. </a:t>
            </a:r>
            <a:endParaRPr lang="en-US" sz="2400" b="1" dirty="0">
              <a:latin typeface="Tahoma" panose="020B0604030504040204" pitchFamily="34" charset="0"/>
              <a:ea typeface="Tahoma" panose="020B0604030504040204" pitchFamily="34" charset="0"/>
              <a:cs typeface="Tahoma" panose="020B0604030504040204" pitchFamily="34" charset="0"/>
            </a:endParaRPr>
          </a:p>
          <a:p>
            <a:pPr marL="347472" marR="0" indent="-347472" algn="just">
              <a:spcBef>
                <a:spcPts val="0"/>
              </a:spcBef>
              <a:buNone/>
            </a:pPr>
            <a:r>
              <a:rPr lang="tr-TR" sz="2400" dirty="0">
                <a:latin typeface="Tahoma" panose="020B0604030504040204" pitchFamily="34"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lvl="0" indent="-347472" algn="just">
              <a:spcBef>
                <a:spcPts val="0"/>
              </a:spcBef>
              <a:buFont typeface="Wingdings" panose="05000000000000000000" pitchFamily="2" charset="2"/>
              <a:buChar char=""/>
            </a:pPr>
            <a:endParaRPr lang="en-US" sz="2400" b="1" dirty="0" smtClean="0">
              <a:latin typeface="Tahoma" panose="020B0604030504040204" pitchFamily="34" charset="0"/>
              <a:ea typeface="Tahoma" panose="020B0604030504040204" pitchFamily="34" charset="0"/>
              <a:cs typeface="Tahoma" panose="020B0604030504040204" pitchFamily="34" charset="0"/>
            </a:endParaRPr>
          </a:p>
          <a:p>
            <a:pPr lvl="0" algn="just">
              <a:lnSpc>
                <a:spcPct val="107000"/>
              </a:lnSpc>
              <a:spcBef>
                <a:spcPts val="0"/>
              </a:spcBef>
              <a:spcAft>
                <a:spcPts val="600"/>
              </a:spcAft>
              <a:buFont typeface="Wingdings" panose="05000000000000000000" pitchFamily="2" charset="2"/>
              <a:buChar char=""/>
            </a:pPr>
            <a:endParaRPr lang="en-US" sz="2400" b="1" dirty="0">
              <a:latin typeface="Tahoma" panose="020B0604030504040204" pitchFamily="34" charset="0"/>
              <a:ea typeface="Tahoma" panose="020B0604030504040204" pitchFamily="34" charset="0"/>
              <a:cs typeface="Tahoma" panose="020B0604030504040204" pitchFamily="34" charset="0"/>
            </a:endParaRPr>
          </a:p>
          <a:p>
            <a:pPr marL="0" lvl="0" indent="0" algn="just">
              <a:lnSpc>
                <a:spcPct val="107000"/>
              </a:lnSpc>
              <a:spcBef>
                <a:spcPts val="0"/>
              </a:spcBef>
              <a:spcAft>
                <a:spcPts val="600"/>
              </a:spcAft>
              <a:buNone/>
            </a:pPr>
            <a:endParaRPr lang="en-US" sz="2400" b="1"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256888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smtClean="0"/>
              <a:t>  </a:t>
            </a:r>
            <a:br>
              <a:rPr lang="en-US" dirty="0" smtClean="0"/>
            </a:br>
            <a:endParaRPr lang="en-US" dirty="0"/>
          </a:p>
        </p:txBody>
      </p:sp>
      <p:sp>
        <p:nvSpPr>
          <p:cNvPr id="3" name="Content Placeholder 2"/>
          <p:cNvSpPr>
            <a:spLocks noGrp="1"/>
          </p:cNvSpPr>
          <p:nvPr>
            <p:ph idx="1"/>
          </p:nvPr>
        </p:nvSpPr>
        <p:spPr/>
        <p:txBody>
          <a:bodyPr>
            <a:normAutofit/>
          </a:bodyPr>
          <a:lstStyle/>
          <a:p>
            <a:pPr lvl="0" algn="just">
              <a:spcBef>
                <a:spcPts val="0"/>
              </a:spcBef>
              <a:buFont typeface="Wingdings" panose="05000000000000000000" pitchFamily="2" charset="2"/>
              <a:buChar char=""/>
            </a:pPr>
            <a:r>
              <a:rPr lang="en-US" sz="2400" b="1" dirty="0">
                <a:latin typeface="Tahoma" panose="020B0604030504040204" pitchFamily="34" charset="0"/>
                <a:ea typeface="Tahoma" panose="020B0604030504040204" pitchFamily="34" charset="0"/>
                <a:cs typeface="Tahoma" panose="020B0604030504040204" pitchFamily="34" charset="0"/>
              </a:rPr>
              <a:t>A</a:t>
            </a:r>
            <a:r>
              <a:rPr lang="tr-TR" sz="2400" b="1" dirty="0">
                <a:latin typeface="Tahoma" panose="020B0604030504040204" pitchFamily="34" charset="0"/>
                <a:ea typeface="Tahoma" panose="020B0604030504040204" pitchFamily="34" charset="0"/>
                <a:cs typeface="Tahoma" panose="020B0604030504040204" pitchFamily="34" charset="0"/>
              </a:rPr>
              <a:t>ğ</a:t>
            </a:r>
            <a:r>
              <a:rPr lang="en-US" sz="2400" b="1" dirty="0">
                <a:latin typeface="Tahoma" panose="020B0604030504040204" pitchFamily="34" charset="0"/>
                <a:ea typeface="Tahoma" panose="020B0604030504040204" pitchFamily="34" charset="0"/>
                <a:cs typeface="Tahoma" panose="020B0604030504040204" pitchFamily="34" charset="0"/>
              </a:rPr>
              <a:t>r</a:t>
            </a:r>
            <a:r>
              <a:rPr lang="tr-TR" sz="2400" b="1" dirty="0">
                <a:latin typeface="Tahoma" panose="020B0604030504040204" pitchFamily="34" charset="0"/>
                <a:ea typeface="Tahoma" panose="020B0604030504040204" pitchFamily="34" charset="0"/>
                <a:cs typeface="Tahoma" panose="020B0604030504040204" pitchFamily="34" charset="0"/>
              </a:rPr>
              <a:t>ı</a:t>
            </a:r>
            <a:r>
              <a:rPr lang="en-US" sz="2400" b="1" dirty="0">
                <a:latin typeface="Tahoma" panose="020B0604030504040204" pitchFamily="34" charset="0"/>
                <a:ea typeface="Tahoma" panose="020B0604030504040204" pitchFamily="34" charset="0"/>
                <a:cs typeface="Tahoma" panose="020B0604030504040204" pitchFamily="34" charset="0"/>
              </a:rPr>
              <a:t>, Gümüşhane, Yozgat, Aksaray, Iğdır, Amasya </a:t>
            </a:r>
            <a:r>
              <a:rPr lang="tr-TR" sz="2400" b="1" dirty="0">
                <a:latin typeface="Tahoma" panose="020B0604030504040204" pitchFamily="34" charset="0"/>
                <a:ea typeface="Tahoma" panose="020B0604030504040204" pitchFamily="34" charset="0"/>
                <a:cs typeface="Tahoma" panose="020B0604030504040204" pitchFamily="34" charset="0"/>
              </a:rPr>
              <a:t>ve</a:t>
            </a:r>
            <a:r>
              <a:rPr lang="en-US" sz="2400" b="1" dirty="0">
                <a:latin typeface="Tahoma" panose="020B0604030504040204" pitchFamily="34" charset="0"/>
                <a:ea typeface="Tahoma" panose="020B0604030504040204" pitchFamily="34" charset="0"/>
                <a:cs typeface="Tahoma" panose="020B0604030504040204" pitchFamily="34" charset="0"/>
              </a:rPr>
              <a:t> Bayburt</a:t>
            </a:r>
            <a:r>
              <a:rPr lang="tr-TR" sz="2400" b="1" dirty="0">
                <a:latin typeface="Tahoma" panose="020B0604030504040204" pitchFamily="34" charset="0"/>
                <a:ea typeface="Tahoma" panose="020B0604030504040204" pitchFamily="34" charset="0"/>
                <a:cs typeface="Tahoma" panose="020B0604030504040204" pitchFamily="34" charset="0"/>
              </a:rPr>
              <a:t> illeri seçimlere katılım bakımından ülke genelinde görülen örüntüye </a:t>
            </a:r>
            <a:r>
              <a:rPr lang="en-US" sz="2400" b="1" dirty="0">
                <a:latin typeface="Tahoma" panose="020B0604030504040204" pitchFamily="34" charset="0"/>
                <a:ea typeface="Tahoma" panose="020B0604030504040204" pitchFamily="34" charset="0"/>
                <a:cs typeface="Tahoma" panose="020B0604030504040204" pitchFamily="34" charset="0"/>
              </a:rPr>
              <a:t>tam </a:t>
            </a:r>
            <a:r>
              <a:rPr lang="tr-TR" sz="2400" b="1" dirty="0">
                <a:latin typeface="Tahoma" panose="020B0604030504040204" pitchFamily="34" charset="0"/>
                <a:ea typeface="Tahoma" panose="020B0604030504040204" pitchFamily="34" charset="0"/>
                <a:cs typeface="Tahoma" panose="020B0604030504040204" pitchFamily="34" charset="0"/>
              </a:rPr>
              <a:t>uymuyor</a:t>
            </a:r>
            <a:r>
              <a:rPr lang="en-US" sz="2400" b="1" dirty="0">
                <a:latin typeface="Tahoma" panose="020B0604030504040204" pitchFamily="34" charset="0"/>
                <a:ea typeface="Tahoma" panose="020B0604030504040204" pitchFamily="34" charset="0"/>
                <a:cs typeface="Tahoma" panose="020B0604030504040204" pitchFamily="34" charset="0"/>
              </a:rPr>
              <a:t>.</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4538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b="1" dirty="0" smtClean="0">
                <a:latin typeface="Tahoma" pitchFamily="34" charset="0"/>
                <a:ea typeface="Tahoma" pitchFamily="34" charset="0"/>
                <a:cs typeface="Tahoma" pitchFamily="34" charset="0"/>
              </a:rPr>
              <a:t>  </a:t>
            </a:r>
            <a:r>
              <a:rPr lang="tr-TR" sz="3200" b="1" dirty="0" smtClean="0">
                <a:latin typeface="Tahoma" pitchFamily="34" charset="0"/>
                <a:ea typeface="Tahoma" pitchFamily="34" charset="0"/>
                <a:cs typeface="Tahoma" pitchFamily="34" charset="0"/>
              </a:rPr>
              <a:t>Türkiye</a:t>
            </a:r>
            <a:r>
              <a:rPr lang="en-US" sz="3200" b="1" dirty="0" smtClean="0">
                <a:latin typeface="Tahoma" pitchFamily="34" charset="0"/>
                <a:ea typeface="Tahoma" pitchFamily="34" charset="0"/>
                <a:cs typeface="Tahoma" pitchFamily="34" charset="0"/>
              </a:rPr>
              <a:t>’</a:t>
            </a:r>
            <a:r>
              <a:rPr lang="tr-TR" sz="3200" b="1" dirty="0" smtClean="0">
                <a:latin typeface="Tahoma" pitchFamily="34" charset="0"/>
                <a:ea typeface="Tahoma" pitchFamily="34" charset="0"/>
                <a:cs typeface="Tahoma" pitchFamily="34" charset="0"/>
              </a:rPr>
              <a:t>de iç göç</a:t>
            </a:r>
            <a:endParaRPr lang="en-US" sz="32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57200" y="1295400"/>
            <a:ext cx="8229600" cy="4525963"/>
          </a:xfrm>
        </p:spPr>
        <p:txBody>
          <a:bodyPr>
            <a:normAutofit lnSpcReduction="10000"/>
          </a:bodyPr>
          <a:lstStyle/>
          <a:p>
            <a:pPr algn="just"/>
            <a:r>
              <a:rPr lang="en-US" sz="2400" b="1" dirty="0" smtClean="0">
                <a:latin typeface="Tahoma" panose="020B0604030504040204" pitchFamily="34" charset="0"/>
                <a:ea typeface="Tahoma" panose="020B0604030504040204" pitchFamily="34" charset="0"/>
                <a:cs typeface="Tahoma" panose="020B0604030504040204" pitchFamily="34" charset="0"/>
              </a:rPr>
              <a:t>Son </a:t>
            </a:r>
            <a:r>
              <a:rPr lang="en-US" sz="2400" b="1" dirty="0">
                <a:latin typeface="Tahoma" panose="020B0604030504040204" pitchFamily="34" charset="0"/>
                <a:ea typeface="Tahoma" panose="020B0604030504040204" pitchFamily="34" charset="0"/>
                <a:cs typeface="Tahoma" panose="020B0604030504040204" pitchFamily="34" charset="0"/>
              </a:rPr>
              <a:t>altmış yıl içinde Türkiye nüfusunun </a:t>
            </a:r>
            <a:r>
              <a:rPr lang="en-US" sz="2400" b="1" dirty="0" smtClean="0">
                <a:latin typeface="Tahoma" panose="020B0604030504040204" pitchFamily="34" charset="0"/>
                <a:ea typeface="Tahoma" panose="020B0604030504040204" pitchFamily="34" charset="0"/>
                <a:cs typeface="Tahoma" panose="020B0604030504040204" pitchFamily="34" charset="0"/>
              </a:rPr>
              <a:t>yüzde 7-8 kadar</a:t>
            </a:r>
            <a:r>
              <a:rPr lang="tr-TR" sz="2400" b="1" dirty="0" smtClean="0">
                <a:latin typeface="Tahoma" panose="020B0604030504040204" pitchFamily="34" charset="0"/>
                <a:ea typeface="Tahoma" panose="020B0604030504040204" pitchFamily="34" charset="0"/>
                <a:cs typeface="Tahoma" panose="020B0604030504040204" pitchFamily="34" charset="0"/>
              </a:rPr>
              <a:t>ı</a:t>
            </a:r>
            <a:r>
              <a:rPr lang="en-US" sz="2400" b="1" dirty="0" smtClean="0">
                <a:latin typeface="Tahoma" panose="020B0604030504040204" pitchFamily="34" charset="0"/>
                <a:ea typeface="Tahoma" panose="020B0604030504040204" pitchFamily="34" charset="0"/>
                <a:cs typeface="Tahoma" panose="020B0604030504040204" pitchFamily="34" charset="0"/>
              </a:rPr>
              <a:t> </a:t>
            </a:r>
            <a:r>
              <a:rPr lang="en-US" sz="2400" b="1" dirty="0">
                <a:latin typeface="Tahoma" panose="020B0604030504040204" pitchFamily="34" charset="0"/>
                <a:ea typeface="Tahoma" panose="020B0604030504040204" pitchFamily="34" charset="0"/>
                <a:cs typeface="Tahoma" panose="020B0604030504040204" pitchFamily="34" charset="0"/>
              </a:rPr>
              <a:t>her beş yıllık dönemde bir ilden diğerine yer </a:t>
            </a:r>
            <a:r>
              <a:rPr lang="en-US" sz="2400" b="1" dirty="0" smtClean="0">
                <a:latin typeface="Tahoma" panose="020B0604030504040204" pitchFamily="34" charset="0"/>
                <a:ea typeface="Tahoma" panose="020B0604030504040204" pitchFamily="34" charset="0"/>
                <a:cs typeface="Tahoma" panose="020B0604030504040204" pitchFamily="34" charset="0"/>
              </a:rPr>
              <a:t>değiştirmişti</a:t>
            </a:r>
            <a:r>
              <a:rPr lang="tr-TR" sz="2400" b="1" dirty="0" smtClean="0">
                <a:latin typeface="Tahoma" panose="020B0604030504040204" pitchFamily="34" charset="0"/>
                <a:ea typeface="Tahoma" panose="020B0604030504040204" pitchFamily="34" charset="0"/>
                <a:cs typeface="Tahoma" panose="020B0604030504040204" pitchFamily="34" charset="0"/>
              </a:rPr>
              <a:t>r</a:t>
            </a:r>
            <a:r>
              <a:rPr lang="en-US" sz="2400" b="1" dirty="0" smtClean="0">
                <a:latin typeface="Tahoma" panose="020B0604030504040204" pitchFamily="34" charset="0"/>
                <a:ea typeface="Tahoma" panose="020B0604030504040204" pitchFamily="34" charset="0"/>
                <a:cs typeface="Tahoma" panose="020B0604030504040204" pitchFamily="34" charset="0"/>
              </a:rPr>
              <a:t>.</a:t>
            </a:r>
            <a:endParaRPr lang="tr-TR" sz="2400" b="1" dirty="0" smtClean="0">
              <a:latin typeface="Tahoma" panose="020B0604030504040204" pitchFamily="34" charset="0"/>
              <a:ea typeface="Tahoma" panose="020B0604030504040204" pitchFamily="34" charset="0"/>
              <a:cs typeface="Tahoma" panose="020B0604030504040204" pitchFamily="34" charset="0"/>
            </a:endParaRPr>
          </a:p>
          <a:p>
            <a:pPr algn="just"/>
            <a:endParaRPr lang="tr-TR" sz="2400" b="1" dirty="0">
              <a:latin typeface="Tahoma" panose="020B0604030504040204" pitchFamily="34" charset="0"/>
              <a:ea typeface="Tahoma" panose="020B0604030504040204" pitchFamily="34" charset="0"/>
              <a:cs typeface="Tahoma" panose="020B0604030504040204" pitchFamily="34" charset="0"/>
            </a:endParaRPr>
          </a:p>
          <a:p>
            <a:pPr algn="just"/>
            <a:r>
              <a:rPr lang="tr-TR" sz="2400" b="1" dirty="0" smtClean="0">
                <a:latin typeface="Tahoma" panose="020B0604030504040204" pitchFamily="34" charset="0"/>
                <a:ea typeface="Tahoma" panose="020B0604030504040204" pitchFamily="34" charset="0"/>
                <a:cs typeface="Tahoma" panose="020B0604030504040204" pitchFamily="34" charset="0"/>
              </a:rPr>
              <a:t>Kentleşme oranı 1950</a:t>
            </a:r>
            <a:r>
              <a:rPr lang="en-US" sz="2400" b="1" dirty="0" smtClean="0">
                <a:latin typeface="Tahoma" panose="020B0604030504040204" pitchFamily="34" charset="0"/>
                <a:ea typeface="Tahoma" panose="020B0604030504040204" pitchFamily="34" charset="0"/>
                <a:cs typeface="Tahoma" panose="020B0604030504040204" pitchFamily="34" charset="0"/>
              </a:rPr>
              <a:t>’</a:t>
            </a:r>
            <a:r>
              <a:rPr lang="tr-TR" sz="2400" b="1" dirty="0" smtClean="0">
                <a:latin typeface="Tahoma" panose="020B0604030504040204" pitchFamily="34" charset="0"/>
                <a:ea typeface="Tahoma" panose="020B0604030504040204" pitchFamily="34" charset="0"/>
                <a:cs typeface="Tahoma" panose="020B0604030504040204" pitchFamily="34" charset="0"/>
              </a:rPr>
              <a:t>de yüzde </a:t>
            </a:r>
            <a:r>
              <a:rPr lang="en-US" sz="2400" b="1" dirty="0" smtClean="0">
                <a:latin typeface="Tahoma" panose="020B0604030504040204" pitchFamily="34" charset="0"/>
                <a:ea typeface="Tahoma" panose="020B0604030504040204" pitchFamily="34" charset="0"/>
                <a:cs typeface="Tahoma" panose="020B0604030504040204" pitchFamily="34" charset="0"/>
              </a:rPr>
              <a:t>25 </a:t>
            </a:r>
            <a:r>
              <a:rPr lang="tr-TR" sz="2400" b="1" dirty="0" smtClean="0">
                <a:latin typeface="Tahoma" panose="020B0604030504040204" pitchFamily="34" charset="0"/>
                <a:ea typeface="Tahoma" panose="020B0604030504040204" pitchFamily="34" charset="0"/>
                <a:cs typeface="Tahoma" panose="020B0604030504040204" pitchFamily="34" charset="0"/>
              </a:rPr>
              <a:t>iken</a:t>
            </a:r>
            <a:r>
              <a:rPr lang="en-US" sz="2400" b="1" dirty="0" smtClean="0">
                <a:latin typeface="Tahoma" panose="020B0604030504040204" pitchFamily="34" charset="0"/>
                <a:ea typeface="Tahoma" panose="020B0604030504040204" pitchFamily="34" charset="0"/>
                <a:cs typeface="Tahoma" panose="020B0604030504040204" pitchFamily="34" charset="0"/>
              </a:rPr>
              <a:t>,</a:t>
            </a:r>
            <a:r>
              <a:rPr lang="tr-TR" sz="2400" b="1" dirty="0" smtClean="0">
                <a:latin typeface="Tahoma" panose="020B0604030504040204" pitchFamily="34" charset="0"/>
                <a:ea typeface="Tahoma" panose="020B0604030504040204" pitchFamily="34" charset="0"/>
                <a:cs typeface="Tahoma" panose="020B0604030504040204" pitchFamily="34" charset="0"/>
              </a:rPr>
              <a:t> 1975</a:t>
            </a:r>
            <a:r>
              <a:rPr lang="en-US" sz="2400" b="1" dirty="0" smtClean="0">
                <a:latin typeface="Tahoma" panose="020B0604030504040204" pitchFamily="34" charset="0"/>
                <a:ea typeface="Tahoma" panose="020B0604030504040204" pitchFamily="34" charset="0"/>
                <a:cs typeface="Tahoma" panose="020B0604030504040204" pitchFamily="34" charset="0"/>
              </a:rPr>
              <a:t>’</a:t>
            </a:r>
            <a:r>
              <a:rPr lang="tr-TR" sz="2400" b="1" dirty="0" smtClean="0">
                <a:latin typeface="Tahoma" panose="020B0604030504040204" pitchFamily="34" charset="0"/>
                <a:ea typeface="Tahoma" panose="020B0604030504040204" pitchFamily="34" charset="0"/>
                <a:cs typeface="Tahoma" panose="020B0604030504040204" pitchFamily="34" charset="0"/>
              </a:rPr>
              <a:t>de yüzde </a:t>
            </a:r>
            <a:r>
              <a:rPr lang="en-US" sz="2400" b="1" dirty="0" smtClean="0">
                <a:latin typeface="Tahoma" panose="020B0604030504040204" pitchFamily="34" charset="0"/>
                <a:ea typeface="Tahoma" panose="020B0604030504040204" pitchFamily="34" charset="0"/>
                <a:cs typeface="Tahoma" panose="020B0604030504040204" pitchFamily="34" charset="0"/>
              </a:rPr>
              <a:t>42’</a:t>
            </a:r>
            <a:r>
              <a:rPr lang="tr-TR" sz="2400" b="1" dirty="0" smtClean="0">
                <a:latin typeface="Tahoma" panose="020B0604030504040204" pitchFamily="34" charset="0"/>
                <a:ea typeface="Tahoma" panose="020B0604030504040204" pitchFamily="34" charset="0"/>
                <a:cs typeface="Tahoma" panose="020B0604030504040204" pitchFamily="34" charset="0"/>
              </a:rPr>
              <a:t>ye</a:t>
            </a:r>
            <a:r>
              <a:rPr lang="en-US" sz="2400" b="1" dirty="0" smtClean="0">
                <a:latin typeface="Tahoma" panose="020B0604030504040204" pitchFamily="34" charset="0"/>
                <a:ea typeface="Tahoma" panose="020B0604030504040204" pitchFamily="34" charset="0"/>
                <a:cs typeface="Tahoma" panose="020B0604030504040204" pitchFamily="34" charset="0"/>
              </a:rPr>
              <a:t>, </a:t>
            </a:r>
            <a:r>
              <a:rPr lang="tr-TR" sz="2400" b="1" dirty="0" smtClean="0">
                <a:latin typeface="Tahoma" panose="020B0604030504040204" pitchFamily="34" charset="0"/>
                <a:ea typeface="Tahoma" panose="020B0604030504040204" pitchFamily="34" charset="0"/>
                <a:cs typeface="Tahoma" panose="020B0604030504040204" pitchFamily="34" charset="0"/>
              </a:rPr>
              <a:t>2000</a:t>
            </a:r>
            <a:r>
              <a:rPr lang="en-US" sz="2400" b="1" dirty="0" smtClean="0">
                <a:latin typeface="Tahoma" panose="020B0604030504040204" pitchFamily="34" charset="0"/>
                <a:ea typeface="Tahoma" panose="020B0604030504040204" pitchFamily="34" charset="0"/>
                <a:cs typeface="Tahoma" panose="020B0604030504040204" pitchFamily="34" charset="0"/>
              </a:rPr>
              <a:t>’</a:t>
            </a:r>
            <a:r>
              <a:rPr lang="tr-TR" sz="2400" b="1" dirty="0" smtClean="0">
                <a:latin typeface="Tahoma" panose="020B0604030504040204" pitchFamily="34" charset="0"/>
                <a:ea typeface="Tahoma" panose="020B0604030504040204" pitchFamily="34" charset="0"/>
                <a:cs typeface="Tahoma" panose="020B0604030504040204" pitchFamily="34" charset="0"/>
              </a:rPr>
              <a:t>de yüzde </a:t>
            </a:r>
            <a:r>
              <a:rPr lang="en-US" sz="2400" b="1" dirty="0" smtClean="0">
                <a:latin typeface="Tahoma" panose="020B0604030504040204" pitchFamily="34" charset="0"/>
                <a:ea typeface="Tahoma" panose="020B0604030504040204" pitchFamily="34" charset="0"/>
                <a:cs typeface="Tahoma" panose="020B0604030504040204" pitchFamily="34" charset="0"/>
              </a:rPr>
              <a:t>65’</a:t>
            </a:r>
            <a:r>
              <a:rPr lang="tr-TR" sz="2400" b="1" dirty="0" smtClean="0">
                <a:latin typeface="Tahoma" panose="020B0604030504040204" pitchFamily="34" charset="0"/>
                <a:ea typeface="Tahoma" panose="020B0604030504040204" pitchFamily="34" charset="0"/>
                <a:cs typeface="Tahoma" panose="020B0604030504040204" pitchFamily="34" charset="0"/>
              </a:rPr>
              <a:t>e</a:t>
            </a:r>
            <a:r>
              <a:rPr lang="en-US" sz="2400" b="1" dirty="0" smtClean="0">
                <a:latin typeface="Tahoma" panose="020B0604030504040204" pitchFamily="34" charset="0"/>
                <a:ea typeface="Tahoma" panose="020B0604030504040204" pitchFamily="34" charset="0"/>
                <a:cs typeface="Tahoma" panose="020B0604030504040204" pitchFamily="34" charset="0"/>
              </a:rPr>
              <a:t>,</a:t>
            </a:r>
            <a:r>
              <a:rPr lang="tr-TR" sz="2400" b="1" dirty="0" smtClean="0">
                <a:latin typeface="Tahoma" panose="020B0604030504040204" pitchFamily="34" charset="0"/>
                <a:ea typeface="Tahoma" panose="020B0604030504040204" pitchFamily="34" charset="0"/>
                <a:cs typeface="Tahoma" panose="020B0604030504040204" pitchFamily="34" charset="0"/>
              </a:rPr>
              <a:t> ve 2011</a:t>
            </a:r>
            <a:r>
              <a:rPr lang="en-US" sz="2400" b="1" dirty="0" smtClean="0">
                <a:latin typeface="Tahoma" panose="020B0604030504040204" pitchFamily="34" charset="0"/>
                <a:ea typeface="Tahoma" panose="020B0604030504040204" pitchFamily="34" charset="0"/>
                <a:cs typeface="Tahoma" panose="020B0604030504040204" pitchFamily="34" charset="0"/>
              </a:rPr>
              <a:t>’</a:t>
            </a:r>
            <a:r>
              <a:rPr lang="tr-TR" sz="2400" b="1" dirty="0" smtClean="0">
                <a:latin typeface="Tahoma" panose="020B0604030504040204" pitchFamily="34" charset="0"/>
                <a:ea typeface="Tahoma" panose="020B0604030504040204" pitchFamily="34" charset="0"/>
                <a:cs typeface="Tahoma" panose="020B0604030504040204" pitchFamily="34" charset="0"/>
              </a:rPr>
              <a:t>de yüzde </a:t>
            </a:r>
            <a:r>
              <a:rPr lang="en-US" sz="2400" b="1" dirty="0" smtClean="0">
                <a:latin typeface="Tahoma" panose="020B0604030504040204" pitchFamily="34" charset="0"/>
                <a:ea typeface="Tahoma" panose="020B0604030504040204" pitchFamily="34" charset="0"/>
                <a:cs typeface="Tahoma" panose="020B0604030504040204" pitchFamily="34" charset="0"/>
              </a:rPr>
              <a:t>77’</a:t>
            </a:r>
            <a:r>
              <a:rPr lang="tr-TR" sz="2400" b="1" dirty="0" smtClean="0">
                <a:latin typeface="Tahoma" panose="020B0604030504040204" pitchFamily="34" charset="0"/>
                <a:ea typeface="Tahoma" panose="020B0604030504040204" pitchFamily="34" charset="0"/>
                <a:cs typeface="Tahoma" panose="020B0604030504040204" pitchFamily="34" charset="0"/>
              </a:rPr>
              <a:t>ye</a:t>
            </a:r>
            <a:r>
              <a:rPr lang="en-US" sz="2400" b="1" dirty="0" smtClean="0">
                <a:latin typeface="Tahoma" panose="020B0604030504040204" pitchFamily="34" charset="0"/>
                <a:ea typeface="Tahoma" panose="020B0604030504040204" pitchFamily="34" charset="0"/>
                <a:cs typeface="Tahoma" panose="020B0604030504040204" pitchFamily="34" charset="0"/>
              </a:rPr>
              <a:t> </a:t>
            </a:r>
            <a:r>
              <a:rPr lang="tr-TR" sz="2400" b="1" dirty="0" smtClean="0">
                <a:latin typeface="Tahoma" panose="020B0604030504040204" pitchFamily="34" charset="0"/>
                <a:ea typeface="Tahoma" panose="020B0604030504040204" pitchFamily="34" charset="0"/>
                <a:cs typeface="Tahoma" panose="020B0604030504040204" pitchFamily="34" charset="0"/>
              </a:rPr>
              <a:t>çıkmıştır</a:t>
            </a:r>
            <a:r>
              <a:rPr lang="en-US" sz="2400" b="1" dirty="0" smtClean="0">
                <a:latin typeface="Tahoma" panose="020B0604030504040204" pitchFamily="34" charset="0"/>
                <a:ea typeface="Tahoma" panose="020B0604030504040204" pitchFamily="34" charset="0"/>
                <a:cs typeface="Tahoma" panose="020B0604030504040204" pitchFamily="34" charset="0"/>
              </a:rPr>
              <a:t>.</a:t>
            </a:r>
          </a:p>
          <a:p>
            <a:pPr algn="just"/>
            <a:endParaRPr lang="en-US" sz="2400" b="1" dirty="0">
              <a:latin typeface="Tahoma" panose="020B0604030504040204" pitchFamily="34" charset="0"/>
              <a:ea typeface="Tahoma" panose="020B0604030504040204" pitchFamily="34" charset="0"/>
              <a:cs typeface="Tahoma" panose="020B0604030504040204" pitchFamily="34" charset="0"/>
            </a:endParaRPr>
          </a:p>
          <a:p>
            <a:pPr algn="just"/>
            <a:r>
              <a:rPr lang="en-US" sz="2400" b="1" dirty="0" smtClean="0">
                <a:latin typeface="Tahoma" panose="020B0604030504040204" pitchFamily="34" charset="0"/>
                <a:ea typeface="Tahoma" panose="020B0604030504040204" pitchFamily="34" charset="0"/>
                <a:cs typeface="Tahoma" panose="020B0604030504040204" pitchFamily="34" charset="0"/>
              </a:rPr>
              <a:t>Doğduğundan </a:t>
            </a:r>
            <a:r>
              <a:rPr lang="en-US" sz="2400" b="1" dirty="0">
                <a:latin typeface="Tahoma" panose="020B0604030504040204" pitchFamily="34" charset="0"/>
                <a:ea typeface="Tahoma" panose="020B0604030504040204" pitchFamily="34" charset="0"/>
                <a:cs typeface="Tahoma" panose="020B0604030504040204" pitchFamily="34" charset="0"/>
              </a:rPr>
              <a:t>başka bir ilde yaşayanların ülke nüfusu içindeki oranı 1950’de yüzde 12 iken, </a:t>
            </a:r>
            <a:r>
              <a:rPr lang="tr-TR" sz="2400" b="1" dirty="0" smtClean="0">
                <a:latin typeface="Tahoma" panose="020B0604030504040204" pitchFamily="34" charset="0"/>
                <a:ea typeface="Tahoma" panose="020B0604030504040204" pitchFamily="34" charset="0"/>
                <a:cs typeface="Tahoma" panose="020B0604030504040204" pitchFamily="34" charset="0"/>
              </a:rPr>
              <a:t>1975</a:t>
            </a:r>
            <a:r>
              <a:rPr lang="en-US" sz="2400" b="1" dirty="0" smtClean="0">
                <a:latin typeface="Tahoma" panose="020B0604030504040204" pitchFamily="34" charset="0"/>
                <a:ea typeface="Tahoma" panose="020B0604030504040204" pitchFamily="34" charset="0"/>
                <a:cs typeface="Tahoma" panose="020B0604030504040204" pitchFamily="34" charset="0"/>
              </a:rPr>
              <a:t>’</a:t>
            </a:r>
            <a:r>
              <a:rPr lang="tr-TR" sz="2400" b="1" dirty="0" smtClean="0">
                <a:latin typeface="Tahoma" panose="020B0604030504040204" pitchFamily="34" charset="0"/>
                <a:ea typeface="Tahoma" panose="020B0604030504040204" pitchFamily="34" charset="0"/>
                <a:cs typeface="Tahoma" panose="020B0604030504040204" pitchFamily="34" charset="0"/>
              </a:rPr>
              <a:t>de yüzde 17</a:t>
            </a:r>
            <a:r>
              <a:rPr lang="en-US" sz="2400" b="1" dirty="0" smtClean="0">
                <a:latin typeface="Tahoma" panose="020B0604030504040204" pitchFamily="34" charset="0"/>
                <a:ea typeface="Tahoma" panose="020B0604030504040204" pitchFamily="34" charset="0"/>
                <a:cs typeface="Tahoma" panose="020B0604030504040204" pitchFamily="34" charset="0"/>
              </a:rPr>
              <a:t>’</a:t>
            </a:r>
            <a:r>
              <a:rPr lang="tr-TR" sz="2400" b="1" dirty="0" smtClean="0">
                <a:latin typeface="Tahoma" panose="020B0604030504040204" pitchFamily="34" charset="0"/>
                <a:ea typeface="Tahoma" panose="020B0604030504040204" pitchFamily="34" charset="0"/>
                <a:cs typeface="Tahoma" panose="020B0604030504040204" pitchFamily="34" charset="0"/>
              </a:rPr>
              <a:t>ye 2000</a:t>
            </a:r>
            <a:r>
              <a:rPr lang="en-US" sz="2400" b="1" dirty="0" smtClean="0">
                <a:latin typeface="Tahoma" panose="020B0604030504040204" pitchFamily="34" charset="0"/>
                <a:ea typeface="Tahoma" panose="020B0604030504040204" pitchFamily="34" charset="0"/>
                <a:cs typeface="Tahoma" panose="020B0604030504040204" pitchFamily="34" charset="0"/>
              </a:rPr>
              <a:t>’</a:t>
            </a:r>
            <a:r>
              <a:rPr lang="tr-TR" sz="2400" b="1" dirty="0" smtClean="0">
                <a:latin typeface="Tahoma" panose="020B0604030504040204" pitchFamily="34" charset="0"/>
                <a:ea typeface="Tahoma" panose="020B0604030504040204" pitchFamily="34" charset="0"/>
                <a:cs typeface="Tahoma" panose="020B0604030504040204" pitchFamily="34" charset="0"/>
              </a:rPr>
              <a:t>de yüzde 28</a:t>
            </a:r>
            <a:r>
              <a:rPr lang="en-US" sz="2400" b="1" dirty="0" smtClean="0">
                <a:latin typeface="Tahoma" panose="020B0604030504040204" pitchFamily="34" charset="0"/>
                <a:ea typeface="Tahoma" panose="020B0604030504040204" pitchFamily="34" charset="0"/>
                <a:cs typeface="Tahoma" panose="020B0604030504040204" pitchFamily="34" charset="0"/>
              </a:rPr>
              <a:t>’</a:t>
            </a:r>
            <a:r>
              <a:rPr lang="tr-TR" sz="2400" b="1" dirty="0" smtClean="0">
                <a:latin typeface="Tahoma" panose="020B0604030504040204" pitchFamily="34" charset="0"/>
                <a:ea typeface="Tahoma" panose="020B0604030504040204" pitchFamily="34" charset="0"/>
                <a:cs typeface="Tahoma" panose="020B0604030504040204" pitchFamily="34" charset="0"/>
              </a:rPr>
              <a:t>e ve </a:t>
            </a:r>
            <a:r>
              <a:rPr lang="en-US" sz="2400" b="1" dirty="0" smtClean="0">
                <a:latin typeface="Tahoma" panose="020B0604030504040204" pitchFamily="34" charset="0"/>
                <a:ea typeface="Tahoma" panose="020B0604030504040204" pitchFamily="34" charset="0"/>
                <a:cs typeface="Tahoma" panose="020B0604030504040204" pitchFamily="34" charset="0"/>
              </a:rPr>
              <a:t>2011’de </a:t>
            </a:r>
            <a:r>
              <a:rPr lang="en-US" sz="2400" b="1" dirty="0">
                <a:latin typeface="Tahoma" panose="020B0604030504040204" pitchFamily="34" charset="0"/>
                <a:ea typeface="Tahoma" panose="020B0604030504040204" pitchFamily="34" charset="0"/>
                <a:cs typeface="Tahoma" panose="020B0604030504040204" pitchFamily="34" charset="0"/>
              </a:rPr>
              <a:t>yüzde 39’a </a:t>
            </a:r>
            <a:r>
              <a:rPr lang="tr-TR" sz="2400" b="1" dirty="0" smtClean="0">
                <a:latin typeface="Tahoma" panose="020B0604030504040204" pitchFamily="34" charset="0"/>
                <a:ea typeface="Tahoma" panose="020B0604030504040204" pitchFamily="34" charset="0"/>
                <a:cs typeface="Tahoma" panose="020B0604030504040204" pitchFamily="34" charset="0"/>
              </a:rPr>
              <a:t>yükselmiştir</a:t>
            </a:r>
            <a:r>
              <a:rPr lang="en-US" sz="2400" b="1" dirty="0" smtClean="0">
                <a:latin typeface="Tahoma" panose="020B0604030504040204" pitchFamily="34" charset="0"/>
                <a:ea typeface="Tahoma" panose="020B0604030504040204" pitchFamily="34" charset="0"/>
                <a:cs typeface="Tahoma" panose="020B0604030504040204" pitchFamily="34" charset="0"/>
              </a:rPr>
              <a:t>.</a:t>
            </a:r>
            <a:r>
              <a:rPr lang="tr-TR" sz="2400" b="1" dirty="0" smtClean="0">
                <a:latin typeface="Tahoma" panose="020B0604030504040204" pitchFamily="34" charset="0"/>
                <a:ea typeface="Tahoma" panose="020B0604030504040204" pitchFamily="34" charset="0"/>
                <a:cs typeface="Tahoma" panose="020B0604030504040204" pitchFamily="34" charset="0"/>
              </a:rPr>
              <a:t> </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77540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457200"/>
            <a:ext cx="8229600" cy="838200"/>
          </a:xfrm>
        </p:spPr>
        <p:txBody>
          <a:bodyPr>
            <a:normAutofit fontScale="90000"/>
          </a:bodyPr>
          <a:lstStyle/>
          <a:p>
            <a:r>
              <a:rPr lang="en-US" dirty="0" smtClean="0"/>
              <a:t> </a:t>
            </a:r>
            <a:br>
              <a:rPr lang="en-US" dirty="0" smtClean="0"/>
            </a:br>
            <a:endParaRPr lang="en-US" dirty="0"/>
          </a:p>
        </p:txBody>
      </p:sp>
      <p:sp>
        <p:nvSpPr>
          <p:cNvPr id="3" name="Content Placeholder 2"/>
          <p:cNvSpPr>
            <a:spLocks noGrp="1"/>
          </p:cNvSpPr>
          <p:nvPr>
            <p:ph idx="1"/>
          </p:nvPr>
        </p:nvSpPr>
        <p:spPr>
          <a:xfrm>
            <a:off x="457200" y="2057400"/>
            <a:ext cx="8229600" cy="4572000"/>
          </a:xfrm>
        </p:spPr>
        <p:txBody>
          <a:bodyPr>
            <a:normAutofit/>
          </a:bodyPr>
          <a:lstStyle/>
          <a:p>
            <a:pPr marL="0" indent="0" algn="just">
              <a:buNone/>
            </a:pPr>
            <a:endParaRPr lang="en-US" sz="2200" b="1" dirty="0">
              <a:latin typeface="Tahoma" pitchFamily="34" charset="0"/>
              <a:ea typeface="Tahoma" pitchFamily="34" charset="0"/>
              <a:cs typeface="Tahoma" pitchFamily="34" charset="0"/>
            </a:endParaRPr>
          </a:p>
          <a:p>
            <a:pPr marL="0" indent="0" algn="just">
              <a:buNone/>
            </a:pPr>
            <a:r>
              <a:rPr lang="en-US" sz="2200" b="1" dirty="0" smtClean="0">
                <a:latin typeface="Tahoma" pitchFamily="34" charset="0"/>
                <a:ea typeface="Tahoma" pitchFamily="34" charset="0"/>
                <a:cs typeface="Tahoma" pitchFamily="34" charset="0"/>
              </a:rPr>
              <a:t> </a:t>
            </a:r>
            <a:endParaRPr lang="en-US" sz="2200" b="1" dirty="0">
              <a:latin typeface="Tahoma" pitchFamily="34" charset="0"/>
              <a:ea typeface="Tahoma" pitchFamily="34" charset="0"/>
              <a:cs typeface="Tahoma" pitchFamily="34" charset="0"/>
            </a:endParaRPr>
          </a:p>
          <a:p>
            <a:pPr marL="0" indent="0" algn="just">
              <a:buNone/>
            </a:pPr>
            <a:endParaRPr lang="en-US" sz="2200" b="1" dirty="0">
              <a:latin typeface="Tahoma" pitchFamily="34" charset="0"/>
              <a:ea typeface="Tahoma" pitchFamily="34" charset="0"/>
              <a:cs typeface="Tahoma"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480" y="1524000"/>
            <a:ext cx="7803556" cy="3867196"/>
          </a:xfrm>
          <a:prstGeom prst="rect">
            <a:avLst/>
          </a:prstGeom>
          <a:ln w="9525">
            <a:solidFill>
              <a:schemeClr val="tx1"/>
            </a:solidFill>
          </a:ln>
        </p:spPr>
      </p:pic>
      <p:sp>
        <p:nvSpPr>
          <p:cNvPr id="8" name="Rectangle 7"/>
          <p:cNvSpPr/>
          <p:nvPr/>
        </p:nvSpPr>
        <p:spPr>
          <a:xfrm>
            <a:off x="863910" y="509089"/>
            <a:ext cx="7803556" cy="830997"/>
          </a:xfrm>
          <a:prstGeom prst="rect">
            <a:avLst/>
          </a:prstGeom>
        </p:spPr>
        <p:txBody>
          <a:bodyPr wrap="square">
            <a:spAutoFit/>
          </a:bodyPr>
          <a:lstStyle/>
          <a:p>
            <a:pPr algn="ctr"/>
            <a:r>
              <a:rPr lang="tr-TR" sz="2400" b="1" dirty="0">
                <a:latin typeface="Tahoma" pitchFamily="34" charset="0"/>
                <a:ea typeface="Tahoma" pitchFamily="34" charset="0"/>
                <a:cs typeface="Tahoma" pitchFamily="34" charset="0"/>
              </a:rPr>
              <a:t> İl nüfusu içinde başka </a:t>
            </a:r>
            <a:r>
              <a:rPr lang="tr-TR" sz="2400" b="1" dirty="0" smtClean="0">
                <a:latin typeface="Tahoma" pitchFamily="34" charset="0"/>
                <a:ea typeface="Tahoma" pitchFamily="34" charset="0"/>
                <a:cs typeface="Tahoma" pitchFamily="34" charset="0"/>
              </a:rPr>
              <a:t>illerde doğanların oranı</a:t>
            </a:r>
            <a:r>
              <a:rPr lang="en-US" sz="2400" b="1" dirty="0" smtClean="0">
                <a:latin typeface="Tahoma" pitchFamily="34" charset="0"/>
                <a:ea typeface="Tahoma" pitchFamily="34" charset="0"/>
                <a:cs typeface="Tahoma" pitchFamily="34" charset="0"/>
              </a:rPr>
              <a:t>(2011)</a:t>
            </a:r>
            <a:endParaRPr lang="en-US" sz="2400" b="1"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379815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722" y="381000"/>
            <a:ext cx="7803556" cy="1096962"/>
          </a:xfrm>
        </p:spPr>
        <p:txBody>
          <a:bodyPr>
            <a:normAutofit fontScale="90000"/>
          </a:bodyPr>
          <a:lstStyle/>
          <a:p>
            <a:pPr>
              <a:lnSpc>
                <a:spcPct val="115000"/>
              </a:lnSpc>
              <a:spcBef>
                <a:spcPts val="0"/>
              </a:spcBef>
            </a:pPr>
            <a:r>
              <a:rPr lang="en-US" sz="3100" dirty="0" smtClean="0">
                <a:latin typeface="Tahoma" panose="020B0604030504040204" pitchFamily="34" charset="0"/>
                <a:ea typeface="Tahoma" panose="020B0604030504040204" pitchFamily="34" charset="0"/>
                <a:cs typeface="Tahoma" panose="020B0604030504040204" pitchFamily="34" charset="0"/>
              </a:rPr>
              <a:t/>
            </a:r>
            <a:br>
              <a:rPr lang="en-US" sz="3100" dirty="0" smtClean="0">
                <a:latin typeface="Tahoma" panose="020B0604030504040204" pitchFamily="34" charset="0"/>
                <a:ea typeface="Tahoma" panose="020B0604030504040204" pitchFamily="34" charset="0"/>
                <a:cs typeface="Tahoma" panose="020B0604030504040204" pitchFamily="34" charset="0"/>
              </a:rPr>
            </a:br>
            <a:r>
              <a:rPr lang="en-US" sz="3100" dirty="0">
                <a:latin typeface="Tahoma" panose="020B0604030504040204" pitchFamily="34" charset="0"/>
                <a:ea typeface="Tahoma" panose="020B0604030504040204" pitchFamily="34" charset="0"/>
                <a:cs typeface="Tahoma" panose="020B0604030504040204" pitchFamily="34" charset="0"/>
              </a:rPr>
              <a:t/>
            </a:r>
            <a:br>
              <a:rPr lang="en-US" sz="3100" dirty="0">
                <a:latin typeface="Tahoma" panose="020B0604030504040204" pitchFamily="34" charset="0"/>
                <a:ea typeface="Tahoma" panose="020B0604030504040204" pitchFamily="34" charset="0"/>
                <a:cs typeface="Tahoma" panose="020B0604030504040204" pitchFamily="34" charset="0"/>
              </a:rPr>
            </a:br>
            <a:r>
              <a:rPr lang="en-US" sz="3100" dirty="0" smtClean="0">
                <a:latin typeface="Tahoma" panose="020B0604030504040204" pitchFamily="34" charset="0"/>
                <a:ea typeface="Tahoma" panose="020B0604030504040204" pitchFamily="34" charset="0"/>
                <a:cs typeface="Tahoma" panose="020B0604030504040204" pitchFamily="34" charset="0"/>
              </a:rPr>
              <a:t/>
            </a:r>
            <a:br>
              <a:rPr lang="en-US" sz="3100" dirty="0" smtClean="0">
                <a:latin typeface="Tahoma" panose="020B0604030504040204" pitchFamily="34" charset="0"/>
                <a:ea typeface="Tahoma" panose="020B0604030504040204" pitchFamily="34" charset="0"/>
                <a:cs typeface="Tahoma" panose="020B0604030504040204" pitchFamily="34" charset="0"/>
              </a:rPr>
            </a:br>
            <a:r>
              <a:rPr lang="tr-TR" sz="2700" b="1" dirty="0" smtClean="0">
                <a:latin typeface="Tahoma" panose="020B0604030504040204" pitchFamily="34" charset="0"/>
                <a:ea typeface="Tahoma" panose="020B0604030504040204" pitchFamily="34" charset="0"/>
                <a:cs typeface="Tahoma" panose="020B0604030504040204" pitchFamily="34" charset="0"/>
              </a:rPr>
              <a:t>İl doğumlular arasında başka illerde yaşayanların oranı </a:t>
            </a:r>
            <a:r>
              <a:rPr lang="en-US" sz="2700" b="1" dirty="0" smtClean="0">
                <a:latin typeface="Tahoma" panose="020B0604030504040204" pitchFamily="34" charset="0"/>
                <a:ea typeface="Tahoma" panose="020B0604030504040204" pitchFamily="34" charset="0"/>
                <a:cs typeface="Tahoma" panose="020B0604030504040204" pitchFamily="34" charset="0"/>
              </a:rPr>
              <a:t>(2011</a:t>
            </a:r>
            <a:r>
              <a:rPr lang="en-US" sz="2700" dirty="0" smtClean="0">
                <a:latin typeface="Tahoma" panose="020B0604030504040204" pitchFamily="34" charset="0"/>
                <a:ea typeface="Tahoma" panose="020B0604030504040204" pitchFamily="34" charset="0"/>
                <a:cs typeface="Tahoma" panose="020B0604030504040204" pitchFamily="34" charset="0"/>
              </a:rPr>
              <a:t>) </a:t>
            </a:r>
            <a:br>
              <a:rPr lang="en-US" sz="2700" dirty="0" smtClean="0">
                <a:latin typeface="Tahoma" panose="020B0604030504040204" pitchFamily="34" charset="0"/>
                <a:ea typeface="Tahoma" panose="020B0604030504040204" pitchFamily="34" charset="0"/>
                <a:cs typeface="Tahoma" panose="020B0604030504040204" pitchFamily="34" charset="0"/>
              </a:rPr>
            </a:br>
            <a:r>
              <a:rPr lang="en-US" sz="2700" dirty="0">
                <a:latin typeface="Tahoma" panose="020B0604030504040204" pitchFamily="34" charset="0"/>
                <a:ea typeface="Tahoma" panose="020B0604030504040204" pitchFamily="34" charset="0"/>
                <a:cs typeface="Tahoma" panose="020B0604030504040204" pitchFamily="34" charset="0"/>
              </a:rPr>
              <a:t> </a:t>
            </a:r>
            <a:br>
              <a:rPr lang="en-US" sz="2700" dirty="0">
                <a:latin typeface="Tahoma" panose="020B0604030504040204" pitchFamily="34" charset="0"/>
                <a:ea typeface="Tahoma" panose="020B0604030504040204" pitchFamily="34" charset="0"/>
                <a:cs typeface="Tahoma" panose="020B0604030504040204" pitchFamily="34" charset="0"/>
              </a:rPr>
            </a:br>
            <a:r>
              <a:rPr lang="en-US" dirty="0" smtClean="0"/>
              <a:t>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60722" y="1600200"/>
            <a:ext cx="7803556" cy="3886530"/>
          </a:xfrm>
          <a:prstGeom prst="rect">
            <a:avLst/>
          </a:prstGeom>
          <a:noFill/>
          <a:ln w="9525">
            <a:solidFill>
              <a:schemeClr val="tx1"/>
            </a:solidFill>
          </a:ln>
        </p:spPr>
      </p:pic>
    </p:spTree>
    <p:extLst>
      <p:ext uri="{BB962C8B-B14F-4D97-AF65-F5344CB8AC3E}">
        <p14:creationId xmlns:p14="http://schemas.microsoft.com/office/powerpoint/2010/main" val="1310709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tr-TR" sz="2800" b="1" dirty="0" smtClean="0">
                <a:latin typeface="Tahoma" panose="020B0604030504040204" pitchFamily="34" charset="0"/>
                <a:ea typeface="Tahoma" panose="020B0604030504040204" pitchFamily="34" charset="0"/>
                <a:cs typeface="Tahoma" panose="020B0604030504040204" pitchFamily="34" charset="0"/>
              </a:rPr>
              <a:t>Çalışmanın amaçları</a:t>
            </a:r>
            <a:endParaRPr 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457200" y="1219200"/>
            <a:ext cx="8229600" cy="4754563"/>
          </a:xfrm>
        </p:spPr>
        <p:txBody>
          <a:bodyPr>
            <a:normAutofit/>
          </a:bodyPr>
          <a:lstStyle/>
          <a:p>
            <a:pPr algn="just"/>
            <a:r>
              <a:rPr lang="tr-TR" sz="2300" b="1" dirty="0" smtClean="0">
                <a:latin typeface="Tahoma" panose="020B0604030504040204" pitchFamily="34" charset="0"/>
                <a:ea typeface="Tahoma" panose="020B0604030504040204" pitchFamily="34" charset="0"/>
                <a:cs typeface="Tahoma" panose="020B0604030504040204" pitchFamily="34" charset="0"/>
              </a:rPr>
              <a:t>Ana </a:t>
            </a:r>
            <a:r>
              <a:rPr lang="tr-TR" sz="2300" b="1" dirty="0">
                <a:latin typeface="Tahoma" panose="020B0604030504040204" pitchFamily="34" charset="0"/>
                <a:ea typeface="Tahoma" panose="020B0604030504040204" pitchFamily="34" charset="0"/>
                <a:cs typeface="Tahoma" panose="020B0604030504040204" pitchFamily="34" charset="0"/>
              </a:rPr>
              <a:t>gaye nüfustaki </a:t>
            </a:r>
            <a:r>
              <a:rPr lang="tr-TR" sz="2300" b="1" dirty="0" smtClean="0">
                <a:latin typeface="Tahoma" panose="020B0604030504040204" pitchFamily="34" charset="0"/>
                <a:ea typeface="Tahoma" panose="020B0604030504040204" pitchFamily="34" charset="0"/>
                <a:cs typeface="Tahoma" panose="020B0604030504040204" pitchFamily="34" charset="0"/>
              </a:rPr>
              <a:t>oynaklığın </a:t>
            </a:r>
            <a:r>
              <a:rPr lang="tr-TR" sz="2300" b="1" dirty="0">
                <a:latin typeface="Tahoma" panose="020B0604030504040204" pitchFamily="34" charset="0"/>
                <a:ea typeface="Tahoma" panose="020B0604030504040204" pitchFamily="34" charset="0"/>
                <a:cs typeface="Tahoma" panose="020B0604030504040204" pitchFamily="34" charset="0"/>
              </a:rPr>
              <a:t>ve </a:t>
            </a:r>
            <a:r>
              <a:rPr lang="tr-TR" sz="2300" b="1" dirty="0" smtClean="0">
                <a:latin typeface="Tahoma" panose="020B0604030504040204" pitchFamily="34" charset="0"/>
                <a:ea typeface="Tahoma" panose="020B0604030504040204" pitchFamily="34" charset="0"/>
                <a:cs typeface="Tahoma" panose="020B0604030504040204" pitchFamily="34" charset="0"/>
              </a:rPr>
              <a:t>diğer demografik</a:t>
            </a:r>
            <a:r>
              <a:rPr lang="en-US" sz="2300" b="1" dirty="0" smtClean="0">
                <a:latin typeface="Tahoma" panose="020B0604030504040204" pitchFamily="34" charset="0"/>
                <a:ea typeface="Tahoma" panose="020B0604030504040204" pitchFamily="34" charset="0"/>
                <a:cs typeface="Tahoma" panose="020B0604030504040204" pitchFamily="34" charset="0"/>
              </a:rPr>
              <a:t>,</a:t>
            </a:r>
            <a:r>
              <a:rPr lang="tr-TR" sz="2300" b="1" dirty="0" smtClean="0">
                <a:latin typeface="Tahoma" panose="020B0604030504040204" pitchFamily="34" charset="0"/>
                <a:ea typeface="Tahoma" panose="020B0604030504040204" pitchFamily="34" charset="0"/>
                <a:cs typeface="Tahoma" panose="020B0604030504040204" pitchFamily="34" charset="0"/>
              </a:rPr>
              <a:t> </a:t>
            </a:r>
            <a:r>
              <a:rPr lang="tr-TR" sz="2300" b="1" dirty="0">
                <a:latin typeface="Tahoma" panose="020B0604030504040204" pitchFamily="34" charset="0"/>
                <a:ea typeface="Tahoma" panose="020B0604030504040204" pitchFamily="34" charset="0"/>
                <a:cs typeface="Tahoma" panose="020B0604030504040204" pitchFamily="34" charset="0"/>
              </a:rPr>
              <a:t>sosyoekonomik, </a:t>
            </a:r>
            <a:r>
              <a:rPr lang="tr-TR" sz="2300" b="1" dirty="0" smtClean="0">
                <a:latin typeface="Tahoma" panose="020B0604030504040204" pitchFamily="34" charset="0"/>
                <a:ea typeface="Tahoma" panose="020B0604030504040204" pitchFamily="34" charset="0"/>
                <a:cs typeface="Tahoma" panose="020B0604030504040204" pitchFamily="34" charset="0"/>
              </a:rPr>
              <a:t>politik </a:t>
            </a:r>
            <a:r>
              <a:rPr lang="tr-TR" sz="2300" b="1" dirty="0">
                <a:latin typeface="Tahoma" panose="020B0604030504040204" pitchFamily="34" charset="0"/>
                <a:ea typeface="Tahoma" panose="020B0604030504040204" pitchFamily="34" charset="0"/>
                <a:cs typeface="Tahoma" panose="020B0604030504040204" pitchFamily="34" charset="0"/>
              </a:rPr>
              <a:t>ve kurumsal faktörlerin siyasi katılım üzerindeki </a:t>
            </a:r>
            <a:r>
              <a:rPr lang="tr-TR" sz="2300" b="1" dirty="0" smtClean="0">
                <a:latin typeface="Tahoma" panose="020B0604030504040204" pitchFamily="34" charset="0"/>
                <a:ea typeface="Tahoma" panose="020B0604030504040204" pitchFamily="34" charset="0"/>
                <a:cs typeface="Tahoma" panose="020B0604030504040204" pitchFamily="34" charset="0"/>
              </a:rPr>
              <a:t>etkilerini, </a:t>
            </a:r>
            <a:r>
              <a:rPr lang="tr-TR" sz="2300" b="1" dirty="0">
                <a:latin typeface="Tahoma" panose="020B0604030504040204" pitchFamily="34" charset="0"/>
                <a:ea typeface="Tahoma" panose="020B0604030504040204" pitchFamily="34" charset="0"/>
                <a:cs typeface="Tahoma" panose="020B0604030504040204" pitchFamily="34" charset="0"/>
              </a:rPr>
              <a:t>birbirlerinin kontrol edildiği bir ortamda, </a:t>
            </a:r>
            <a:r>
              <a:rPr lang="tr-TR" sz="2300" b="1" dirty="0" smtClean="0">
                <a:latin typeface="Tahoma" panose="020B0604030504040204" pitchFamily="34" charset="0"/>
                <a:ea typeface="Tahoma" panose="020B0604030504040204" pitchFamily="34" charset="0"/>
                <a:cs typeface="Tahoma" panose="020B0604030504040204" pitchFamily="34" charset="0"/>
              </a:rPr>
              <a:t>2011 milletvekili seçimi verisi</a:t>
            </a:r>
            <a:r>
              <a:rPr lang="en-US" sz="2300" b="1" dirty="0" smtClean="0">
                <a:latin typeface="Tahoma" panose="020B0604030504040204" pitchFamily="34" charset="0"/>
                <a:ea typeface="Tahoma" panose="020B0604030504040204" pitchFamily="34" charset="0"/>
                <a:cs typeface="Tahoma" panose="020B0604030504040204" pitchFamily="34" charset="0"/>
              </a:rPr>
              <a:t>ni</a:t>
            </a:r>
            <a:r>
              <a:rPr lang="tr-TR" sz="2300" b="1" dirty="0" smtClean="0">
                <a:latin typeface="Tahoma" panose="020B0604030504040204" pitchFamily="34" charset="0"/>
                <a:ea typeface="Tahoma" panose="020B0604030504040204" pitchFamily="34" charset="0"/>
                <a:cs typeface="Tahoma" panose="020B0604030504040204" pitchFamily="34" charset="0"/>
              </a:rPr>
              <a:t> kullan</a:t>
            </a:r>
            <a:r>
              <a:rPr lang="en-US" sz="2300" b="1" dirty="0" smtClean="0">
                <a:latin typeface="Tahoma" panose="020B0604030504040204" pitchFamily="34" charset="0"/>
                <a:ea typeface="Tahoma" panose="020B0604030504040204" pitchFamily="34" charset="0"/>
                <a:cs typeface="Tahoma" panose="020B0604030504040204" pitchFamily="34" charset="0"/>
              </a:rPr>
              <a:t>arak </a:t>
            </a:r>
            <a:r>
              <a:rPr lang="tr-TR" sz="2300" b="1" dirty="0" smtClean="0">
                <a:latin typeface="Tahoma" panose="020B0604030504040204" pitchFamily="34" charset="0"/>
                <a:ea typeface="Tahoma" panose="020B0604030504040204" pitchFamily="34" charset="0"/>
                <a:cs typeface="Tahoma" panose="020B0604030504040204" pitchFamily="34" charset="0"/>
              </a:rPr>
              <a:t>ölçmektir</a:t>
            </a:r>
            <a:r>
              <a:rPr lang="en-US" sz="2300" b="1" dirty="0" smtClean="0">
                <a:latin typeface="Tahoma" panose="020B0604030504040204" pitchFamily="34" charset="0"/>
                <a:ea typeface="Tahoma" panose="020B0604030504040204" pitchFamily="34" charset="0"/>
                <a:cs typeface="Tahoma" panose="020B0604030504040204" pitchFamily="34" charset="0"/>
              </a:rPr>
              <a:t>.  </a:t>
            </a:r>
          </a:p>
          <a:p>
            <a:pPr algn="just"/>
            <a:endParaRPr lang="tr-TR" sz="2300" b="1" dirty="0" smtClean="0">
              <a:latin typeface="Tahoma" panose="020B0604030504040204" pitchFamily="34" charset="0"/>
              <a:ea typeface="Tahoma" panose="020B0604030504040204" pitchFamily="34" charset="0"/>
              <a:cs typeface="Tahoma" panose="020B0604030504040204" pitchFamily="34" charset="0"/>
            </a:endParaRPr>
          </a:p>
          <a:p>
            <a:pPr algn="just"/>
            <a:r>
              <a:rPr lang="en-US" sz="2300" b="1" dirty="0" smtClean="0">
                <a:latin typeface="Tahoma" panose="020B0604030504040204" pitchFamily="34" charset="0"/>
                <a:ea typeface="Tahoma" panose="020B0604030504040204" pitchFamily="34" charset="0"/>
                <a:cs typeface="Tahoma" panose="020B0604030504040204" pitchFamily="34" charset="0"/>
              </a:rPr>
              <a:t>Göçün</a:t>
            </a:r>
            <a:r>
              <a:rPr lang="en-US" sz="2300" b="1" dirty="0">
                <a:latin typeface="Tahoma" panose="020B0604030504040204" pitchFamily="34" charset="0"/>
                <a:ea typeface="Tahoma" panose="020B0604030504040204" pitchFamily="34" charset="0"/>
                <a:cs typeface="Tahoma" panose="020B0604030504040204" pitchFamily="34" charset="0"/>
              </a:rPr>
              <a:t>, hem göç veren hem de göç alan, illerdeki etkileri </a:t>
            </a:r>
            <a:r>
              <a:rPr lang="en-US" sz="2300" b="1" dirty="0" smtClean="0">
                <a:latin typeface="Tahoma" panose="020B0604030504040204" pitchFamily="34" charset="0"/>
                <a:ea typeface="Tahoma" panose="020B0604030504040204" pitchFamily="34" charset="0"/>
                <a:cs typeface="Tahoma" panose="020B0604030504040204" pitchFamily="34" charset="0"/>
              </a:rPr>
              <a:t>incelenmiştir.</a:t>
            </a:r>
          </a:p>
          <a:p>
            <a:pPr algn="just"/>
            <a:endParaRPr lang="en-US" sz="2300" b="1" dirty="0">
              <a:latin typeface="Tahoma" panose="020B0604030504040204" pitchFamily="34" charset="0"/>
              <a:ea typeface="Tahoma" panose="020B0604030504040204" pitchFamily="34" charset="0"/>
              <a:cs typeface="Tahoma" panose="020B0604030504040204" pitchFamily="34" charset="0"/>
            </a:endParaRPr>
          </a:p>
          <a:p>
            <a:pPr algn="just"/>
            <a:r>
              <a:rPr lang="tr-TR" sz="2300" b="1" dirty="0" smtClean="0">
                <a:latin typeface="Tahoma" panose="020B0604030504040204" pitchFamily="34" charset="0"/>
                <a:ea typeface="Tahoma" panose="020B0604030504040204" pitchFamily="34" charset="0"/>
                <a:cs typeface="Tahoma" panose="020B0604030504040204" pitchFamily="34" charset="0"/>
              </a:rPr>
              <a:t>Göç alan bölgelerdeki etkiler</a:t>
            </a:r>
            <a:r>
              <a:rPr lang="en-US" sz="2300" b="1" dirty="0" smtClean="0">
                <a:latin typeface="Tahoma" panose="020B0604030504040204" pitchFamily="34" charset="0"/>
                <a:ea typeface="Tahoma" panose="020B0604030504040204" pitchFamily="34" charset="0"/>
                <a:cs typeface="Tahoma" panose="020B0604030504040204" pitchFamily="34" charset="0"/>
              </a:rPr>
              <a:t>,</a:t>
            </a:r>
            <a:r>
              <a:rPr lang="tr-TR" sz="2300" b="1" dirty="0" smtClean="0">
                <a:latin typeface="Tahoma" panose="020B0604030504040204" pitchFamily="34" charset="0"/>
                <a:ea typeface="Tahoma" panose="020B0604030504040204" pitchFamily="34" charset="0"/>
                <a:cs typeface="Tahoma" panose="020B0604030504040204" pitchFamily="34" charset="0"/>
              </a:rPr>
              <a:t> diğer ülkeler</a:t>
            </a:r>
            <a:r>
              <a:rPr lang="en-US" sz="2300" b="1" dirty="0" smtClean="0">
                <a:latin typeface="Tahoma" panose="020B0604030504040204" pitchFamily="34" charset="0"/>
                <a:ea typeface="Tahoma" panose="020B0604030504040204" pitchFamily="34" charset="0"/>
                <a:cs typeface="Tahoma" panose="020B0604030504040204" pitchFamily="34" charset="0"/>
              </a:rPr>
              <a:t>de</a:t>
            </a:r>
            <a:r>
              <a:rPr lang="tr-TR" sz="2300" b="1" dirty="0" smtClean="0">
                <a:latin typeface="Tahoma" panose="020B0604030504040204" pitchFamily="34" charset="0"/>
                <a:ea typeface="Tahoma" panose="020B0604030504040204" pitchFamily="34" charset="0"/>
                <a:cs typeface="Tahoma" panose="020B0604030504040204" pitchFamily="34" charset="0"/>
              </a:rPr>
              <a:t> geniş bir şekilde araştırıldığı halde</a:t>
            </a:r>
            <a:r>
              <a:rPr lang="en-US" sz="2300" b="1" dirty="0" smtClean="0">
                <a:latin typeface="Tahoma" panose="020B0604030504040204" pitchFamily="34" charset="0"/>
                <a:ea typeface="Tahoma" panose="020B0604030504040204" pitchFamily="34" charset="0"/>
                <a:cs typeface="Tahoma" panose="020B0604030504040204" pitchFamily="34" charset="0"/>
              </a:rPr>
              <a:t>,</a:t>
            </a:r>
            <a:r>
              <a:rPr lang="tr-TR" sz="2300" b="1" dirty="0" smtClean="0">
                <a:latin typeface="Tahoma" panose="020B0604030504040204" pitchFamily="34" charset="0"/>
                <a:ea typeface="Tahoma" panose="020B0604030504040204" pitchFamily="34" charset="0"/>
                <a:cs typeface="Tahoma" panose="020B0604030504040204" pitchFamily="34" charset="0"/>
              </a:rPr>
              <a:t> göç </a:t>
            </a:r>
            <a:r>
              <a:rPr lang="tr-TR" sz="2300" b="1" dirty="0">
                <a:latin typeface="Tahoma" panose="020B0604030504040204" pitchFamily="34" charset="0"/>
                <a:ea typeface="Tahoma" panose="020B0604030504040204" pitchFamily="34" charset="0"/>
                <a:cs typeface="Tahoma" panose="020B0604030504040204" pitchFamily="34" charset="0"/>
              </a:rPr>
              <a:t>veren </a:t>
            </a:r>
            <a:r>
              <a:rPr lang="tr-TR" sz="2300" b="1" dirty="0" smtClean="0">
                <a:latin typeface="Tahoma" panose="020B0604030504040204" pitchFamily="34" charset="0"/>
                <a:ea typeface="Tahoma" panose="020B0604030504040204" pitchFamily="34" charset="0"/>
                <a:cs typeface="Tahoma" panose="020B0604030504040204" pitchFamily="34" charset="0"/>
              </a:rPr>
              <a:t>bölgelerde </a:t>
            </a:r>
            <a:r>
              <a:rPr lang="en-US" sz="2300" b="1" dirty="0" smtClean="0">
                <a:latin typeface="Tahoma" panose="020B0604030504040204" pitchFamily="34" charset="0"/>
                <a:ea typeface="Tahoma" panose="020B0604030504040204" pitchFamily="34" charset="0"/>
                <a:cs typeface="Tahoma" panose="020B0604030504040204" pitchFamily="34" charset="0"/>
              </a:rPr>
              <a:t>meydana gelen </a:t>
            </a:r>
            <a:r>
              <a:rPr lang="tr-TR" sz="2300" b="1" dirty="0" smtClean="0">
                <a:latin typeface="Tahoma" panose="020B0604030504040204" pitchFamily="34" charset="0"/>
                <a:ea typeface="Tahoma" panose="020B0604030504040204" pitchFamily="34" charset="0"/>
                <a:cs typeface="Tahoma" panose="020B0604030504040204" pitchFamily="34" charset="0"/>
              </a:rPr>
              <a:t>siyasi sonuçlar pek ele alınmamıştır</a:t>
            </a:r>
            <a:r>
              <a:rPr lang="en-US" sz="2400" b="1" dirty="0" smtClean="0">
                <a:latin typeface="Tahoma" panose="020B0604030504040204" pitchFamily="34" charset="0"/>
                <a:ea typeface="Tahoma" panose="020B0604030504040204" pitchFamily="34" charset="0"/>
                <a:cs typeface="Tahoma" panose="020B0604030504040204" pitchFamily="34" charset="0"/>
              </a:rPr>
              <a:t>. </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122646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71500"/>
            <a:ext cx="8229600" cy="1143000"/>
          </a:xfrm>
        </p:spPr>
        <p:txBody>
          <a:bodyPr/>
          <a:lstStyle/>
          <a:p>
            <a:r>
              <a:rPr lang="en-US" dirty="0" smtClean="0"/>
              <a:t> </a:t>
            </a:r>
            <a:endParaRPr lang="en-US" dirty="0"/>
          </a:p>
        </p:txBody>
      </p:sp>
      <p:sp>
        <p:nvSpPr>
          <p:cNvPr id="3" name="Content Placeholder 2"/>
          <p:cNvSpPr>
            <a:spLocks noGrp="1"/>
          </p:cNvSpPr>
          <p:nvPr>
            <p:ph idx="1"/>
          </p:nvPr>
        </p:nvSpPr>
        <p:spPr>
          <a:xfrm>
            <a:off x="457200" y="152400"/>
            <a:ext cx="8229600" cy="6553200"/>
          </a:xfrm>
        </p:spPr>
        <p:txBody>
          <a:bodyPr>
            <a:noAutofit/>
          </a:bodyPr>
          <a:lstStyle/>
          <a:p>
            <a:pPr algn="just">
              <a:spcBef>
                <a:spcPts val="0"/>
              </a:spcBef>
            </a:pPr>
            <a:r>
              <a:rPr lang="tr-TR" sz="2300" b="1" dirty="0" smtClean="0">
                <a:latin typeface="Tahoma" panose="020B0604030504040204" pitchFamily="34" charset="0"/>
                <a:ea typeface="Tahoma" panose="020B0604030504040204" pitchFamily="34" charset="0"/>
                <a:cs typeface="Tahoma" panose="020B0604030504040204" pitchFamily="34" charset="0"/>
              </a:rPr>
              <a:t>Türkiye</a:t>
            </a:r>
            <a:r>
              <a:rPr lang="en-US" sz="2300" b="1" dirty="0" smtClean="0">
                <a:latin typeface="Tahoma" panose="020B0604030504040204" pitchFamily="34" charset="0"/>
                <a:ea typeface="Tahoma" panose="020B0604030504040204" pitchFamily="34" charset="0"/>
                <a:cs typeface="Tahoma" panose="020B0604030504040204" pitchFamily="34" charset="0"/>
              </a:rPr>
              <a:t>’</a:t>
            </a:r>
            <a:r>
              <a:rPr lang="tr-TR" sz="2300" b="1" dirty="0" smtClean="0">
                <a:latin typeface="Tahoma" panose="020B0604030504040204" pitchFamily="34" charset="0"/>
                <a:ea typeface="Tahoma" panose="020B0604030504040204" pitchFamily="34" charset="0"/>
                <a:cs typeface="Tahoma" panose="020B0604030504040204" pitchFamily="34" charset="0"/>
              </a:rPr>
              <a:t>de seçimlere katılım üzerine</a:t>
            </a:r>
            <a:r>
              <a:rPr lang="en-US" sz="2300" b="1" dirty="0" smtClean="0">
                <a:latin typeface="Tahoma" panose="020B0604030504040204" pitchFamily="34" charset="0"/>
                <a:ea typeface="Tahoma" panose="020B0604030504040204" pitchFamily="34" charset="0"/>
                <a:cs typeface="Tahoma" panose="020B0604030504040204" pitchFamily="34" charset="0"/>
              </a:rPr>
              <a:t>,</a:t>
            </a:r>
            <a:r>
              <a:rPr lang="tr-TR" sz="2300" b="1" dirty="0" smtClean="0">
                <a:latin typeface="Tahoma" panose="020B0604030504040204" pitchFamily="34" charset="0"/>
                <a:ea typeface="Tahoma" panose="020B0604030504040204" pitchFamily="34" charset="0"/>
                <a:cs typeface="Tahoma" panose="020B0604030504040204" pitchFamily="34" charset="0"/>
              </a:rPr>
              <a:t> betimleyici analizler ötesine geçen</a:t>
            </a:r>
            <a:r>
              <a:rPr lang="en-US" sz="2300" b="1" dirty="0" smtClean="0">
                <a:latin typeface="Tahoma" panose="020B0604030504040204" pitchFamily="34" charset="0"/>
                <a:ea typeface="Tahoma" panose="020B0604030504040204" pitchFamily="34" charset="0"/>
                <a:cs typeface="Tahoma" panose="020B0604030504040204" pitchFamily="34" charset="0"/>
              </a:rPr>
              <a:t>,</a:t>
            </a:r>
            <a:r>
              <a:rPr lang="tr-TR" sz="2300" b="1" dirty="0" smtClean="0">
                <a:latin typeface="Tahoma" panose="020B0604030504040204" pitchFamily="34" charset="0"/>
                <a:ea typeface="Tahoma" panose="020B0604030504040204" pitchFamily="34" charset="0"/>
                <a:cs typeface="Tahoma" panose="020B0604030504040204" pitchFamily="34" charset="0"/>
              </a:rPr>
              <a:t> biri mikro ve ikisi makro seviyede olmak üzere</a:t>
            </a:r>
            <a:r>
              <a:rPr lang="en-US" sz="2300" b="1" dirty="0" smtClean="0">
                <a:latin typeface="Tahoma" panose="020B0604030504040204" pitchFamily="34" charset="0"/>
                <a:ea typeface="Tahoma" panose="020B0604030504040204" pitchFamily="34" charset="0"/>
                <a:cs typeface="Tahoma" panose="020B0604030504040204" pitchFamily="34" charset="0"/>
              </a:rPr>
              <a:t>,</a:t>
            </a:r>
            <a:r>
              <a:rPr lang="tr-TR" sz="2300" b="1" dirty="0" smtClean="0">
                <a:latin typeface="Tahoma" panose="020B0604030504040204" pitchFamily="34" charset="0"/>
                <a:ea typeface="Tahoma" panose="020B0604030504040204" pitchFamily="34" charset="0"/>
                <a:cs typeface="Tahoma" panose="020B0604030504040204" pitchFamily="34" charset="0"/>
              </a:rPr>
              <a:t> sadece üç çalışma bulunmaktadır</a:t>
            </a:r>
            <a:r>
              <a:rPr lang="en-US" sz="2300" b="1" dirty="0" smtClean="0">
                <a:latin typeface="Tahoma" panose="020B0604030504040204" pitchFamily="34" charset="0"/>
                <a:ea typeface="Tahoma" panose="020B0604030504040204" pitchFamily="34" charset="0"/>
                <a:cs typeface="Tahoma" panose="020B0604030504040204" pitchFamily="34" charset="0"/>
              </a:rPr>
              <a:t>.</a:t>
            </a:r>
          </a:p>
          <a:p>
            <a:pPr marL="0" indent="0" algn="just">
              <a:spcBef>
                <a:spcPts val="0"/>
              </a:spcBef>
              <a:buNone/>
            </a:pPr>
            <a:r>
              <a:rPr lang="en-US" sz="2300" b="1" dirty="0" smtClean="0">
                <a:latin typeface="Tahoma" panose="020B0604030504040204" pitchFamily="34" charset="0"/>
                <a:ea typeface="Tahoma" panose="020B0604030504040204" pitchFamily="34" charset="0"/>
                <a:cs typeface="Tahoma" panose="020B0604030504040204" pitchFamily="34" charset="0"/>
              </a:rPr>
              <a:t>  </a:t>
            </a:r>
          </a:p>
          <a:p>
            <a:pPr algn="just">
              <a:spcBef>
                <a:spcPts val="0"/>
              </a:spcBef>
            </a:pPr>
            <a:r>
              <a:rPr lang="tr-TR" sz="2300" b="1" dirty="0" smtClean="0">
                <a:latin typeface="Tahoma" panose="020B0604030504040204" pitchFamily="34" charset="0"/>
                <a:ea typeface="Tahoma" panose="020B0604030504040204" pitchFamily="34" charset="0"/>
                <a:cs typeface="Tahoma" panose="020B0604030504040204" pitchFamily="34" charset="0"/>
              </a:rPr>
              <a:t>Bunların hepsi sosyoekonomik faktörleri göz önüne almışlar ama hiçbiri göç verme etmenini hesaba katmamıştır</a:t>
            </a:r>
            <a:r>
              <a:rPr lang="en-US" sz="2300" b="1" dirty="0" smtClean="0">
                <a:latin typeface="Tahoma" panose="020B0604030504040204" pitchFamily="34" charset="0"/>
                <a:ea typeface="Tahoma" panose="020B0604030504040204" pitchFamily="34" charset="0"/>
                <a:cs typeface="Tahoma" panose="020B0604030504040204" pitchFamily="34" charset="0"/>
              </a:rPr>
              <a:t>.</a:t>
            </a:r>
            <a:endParaRPr lang="tr-TR" sz="2300" b="1" dirty="0" smtClean="0">
              <a:latin typeface="Tahoma" panose="020B0604030504040204" pitchFamily="34" charset="0"/>
              <a:ea typeface="Tahoma" panose="020B0604030504040204" pitchFamily="34" charset="0"/>
              <a:cs typeface="Tahoma" panose="020B0604030504040204" pitchFamily="34" charset="0"/>
            </a:endParaRPr>
          </a:p>
          <a:p>
            <a:pPr algn="just">
              <a:spcBef>
                <a:spcPts val="0"/>
              </a:spcBef>
            </a:pPr>
            <a:endParaRPr lang="en-US" sz="2300" b="1" dirty="0" smtClean="0">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tr-TR" sz="2300" b="1" dirty="0" smtClean="0">
                <a:latin typeface="Tahoma" panose="020B0604030504040204" pitchFamily="34" charset="0"/>
                <a:ea typeface="Tahoma" panose="020B0604030504040204" pitchFamily="34" charset="0"/>
                <a:cs typeface="Tahoma" panose="020B0604030504040204" pitchFamily="34" charset="0"/>
              </a:rPr>
              <a:t>İkisinin regresyon denklemleri göç alma etmenini içerdiği halde siyasi ve kurumsal değişkenleri dışarıda bırakmışlardır</a:t>
            </a:r>
            <a:r>
              <a:rPr lang="en-US" sz="2300" b="1" dirty="0" smtClean="0">
                <a:latin typeface="Tahoma" panose="020B0604030504040204" pitchFamily="34" charset="0"/>
                <a:ea typeface="Tahoma" panose="020B0604030504040204" pitchFamily="34" charset="0"/>
                <a:cs typeface="Tahoma" panose="020B0604030504040204" pitchFamily="34" charset="0"/>
              </a:rPr>
              <a:t>.</a:t>
            </a:r>
            <a:r>
              <a:rPr lang="tr-TR" sz="2300" b="1" dirty="0" smtClean="0">
                <a:latin typeface="Tahoma" panose="020B0604030504040204" pitchFamily="34" charset="0"/>
                <a:ea typeface="Tahoma" panose="020B0604030504040204" pitchFamily="34" charset="0"/>
                <a:cs typeface="Tahoma" panose="020B0604030504040204" pitchFamily="34" charset="0"/>
              </a:rPr>
              <a:t> Bir </a:t>
            </a:r>
            <a:r>
              <a:rPr lang="tr-TR" sz="2300" b="1" dirty="0">
                <a:latin typeface="Tahoma" panose="020B0604030504040204" pitchFamily="34" charset="0"/>
                <a:ea typeface="Tahoma" panose="020B0604030504040204" pitchFamily="34" charset="0"/>
                <a:cs typeface="Tahoma" panose="020B0604030504040204" pitchFamily="34" charset="0"/>
              </a:rPr>
              <a:t>tanesi ise siyasi ve kurumsal değişkenleri </a:t>
            </a:r>
            <a:r>
              <a:rPr lang="tr-TR" sz="2300" b="1" dirty="0" smtClean="0">
                <a:latin typeface="Tahoma" panose="020B0604030504040204" pitchFamily="34" charset="0"/>
                <a:ea typeface="Tahoma" panose="020B0604030504040204" pitchFamily="34" charset="0"/>
                <a:cs typeface="Tahoma" panose="020B0604030504040204" pitchFamily="34" charset="0"/>
              </a:rPr>
              <a:t>regresyonlarına dahil etmiş ancak göç alma etmeni göz ardı etmiştir</a:t>
            </a:r>
            <a:r>
              <a:rPr lang="en-US" sz="2300" b="1" dirty="0" smtClean="0">
                <a:latin typeface="Tahoma" panose="020B0604030504040204" pitchFamily="34" charset="0"/>
                <a:ea typeface="Tahoma" panose="020B0604030504040204" pitchFamily="34" charset="0"/>
                <a:cs typeface="Tahoma" panose="020B0604030504040204" pitchFamily="34" charset="0"/>
              </a:rPr>
              <a:t>.</a:t>
            </a:r>
          </a:p>
          <a:p>
            <a:pPr algn="just">
              <a:spcBef>
                <a:spcPts val="0"/>
              </a:spcBef>
            </a:pPr>
            <a:endParaRPr lang="tr-TR" sz="2300" b="1" dirty="0" smtClean="0">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2300" b="1" dirty="0" smtClean="0">
                <a:latin typeface="Tahoma" panose="020B0604030504040204" pitchFamily="34" charset="0"/>
                <a:ea typeface="Tahoma" panose="020B0604030504040204" pitchFamily="34" charset="0"/>
                <a:cs typeface="Tahoma" panose="020B0604030504040204" pitchFamily="34" charset="0"/>
              </a:rPr>
              <a:t>B</a:t>
            </a:r>
            <a:r>
              <a:rPr lang="tr-TR" sz="2300" b="1" dirty="0" smtClean="0">
                <a:latin typeface="Tahoma" panose="020B0604030504040204" pitchFamily="34" charset="0"/>
                <a:ea typeface="Tahoma" panose="020B0604030504040204" pitchFamily="34" charset="0"/>
                <a:cs typeface="Tahoma" panose="020B0604030504040204" pitchFamily="34" charset="0"/>
              </a:rPr>
              <a:t>ütün bu değişkenleri birlikte ele alarak her birinin etkisini daha doğru bir şekilde ölçmeyi arzulamaktayız</a:t>
            </a:r>
            <a:r>
              <a:rPr lang="en-US" sz="2300" b="1" dirty="0" smtClean="0">
                <a:latin typeface="Tahoma" panose="020B0604030504040204" pitchFamily="34" charset="0"/>
                <a:ea typeface="Tahoma" panose="020B0604030504040204" pitchFamily="34" charset="0"/>
                <a:cs typeface="Tahoma" panose="020B0604030504040204" pitchFamily="34" charset="0"/>
              </a:rPr>
              <a:t>.</a:t>
            </a:r>
            <a:endParaRPr lang="en-US" sz="23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59843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tr-TR" sz="2800" b="1" dirty="0" smtClean="0">
                <a:latin typeface="Tahoma" pitchFamily="34" charset="0"/>
                <a:ea typeface="Tahoma" pitchFamily="34" charset="0"/>
                <a:cs typeface="Tahoma" pitchFamily="34" charset="0"/>
              </a:rPr>
              <a:t>Seçime katılımı etkileyen değişkenler</a:t>
            </a:r>
            <a:endParaRPr lang="en-US" sz="2800" b="1"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0848" y="1143000"/>
            <a:ext cx="8229600" cy="5181600"/>
          </a:xfrm>
        </p:spPr>
        <p:txBody>
          <a:bodyPr>
            <a:noAutofit/>
          </a:bodyPr>
          <a:lstStyle/>
          <a:p>
            <a:pPr marL="0" indent="0" algn="just">
              <a:spcBef>
                <a:spcPts val="0"/>
              </a:spcBef>
              <a:buNone/>
            </a:pPr>
            <a:r>
              <a:rPr lang="en-US" sz="2300" b="1" dirty="0" smtClean="0">
                <a:latin typeface="Tahoma" panose="020B0604030504040204" pitchFamily="34" charset="0"/>
                <a:ea typeface="Tahoma" panose="020B0604030504040204" pitchFamily="34" charset="0"/>
                <a:cs typeface="Tahoma" panose="020B0604030504040204" pitchFamily="34" charset="0"/>
              </a:rPr>
              <a:t>PRIMARY:	</a:t>
            </a:r>
            <a:r>
              <a:rPr lang="tr-TR" sz="2300" b="1" dirty="0" smtClean="0">
                <a:latin typeface="Tahoma" panose="020B0604030504040204" pitchFamily="34" charset="0"/>
                <a:ea typeface="Tahoma" panose="020B0604030504040204" pitchFamily="34" charset="0"/>
                <a:cs typeface="Tahoma" panose="020B0604030504040204" pitchFamily="34" charset="0"/>
              </a:rPr>
              <a:t>İl nüfusu içinde en az </a:t>
            </a:r>
            <a:r>
              <a:rPr lang="en-US" sz="2300" b="1" dirty="0" smtClean="0">
                <a:latin typeface="Tahoma" panose="020B0604030504040204" pitchFamily="34" charset="0"/>
                <a:ea typeface="Tahoma" panose="020B0604030504040204" pitchFamily="34" charset="0"/>
                <a:cs typeface="Tahoma" panose="020B0604030504040204" pitchFamily="34" charset="0"/>
              </a:rPr>
              <a:t>5 y</a:t>
            </a:r>
            <a:r>
              <a:rPr lang="tr-TR" sz="2300" b="1" dirty="0" smtClean="0">
                <a:latin typeface="Tahoma" panose="020B0604030504040204" pitchFamily="34" charset="0"/>
                <a:ea typeface="Tahoma" panose="020B0604030504040204" pitchFamily="34" charset="0"/>
                <a:cs typeface="Tahoma" panose="020B0604030504040204" pitchFamily="34" charset="0"/>
              </a:rPr>
              <a:t>ıl eğitim  	</a:t>
            </a:r>
          </a:p>
          <a:p>
            <a:pPr marL="0" indent="0" algn="just">
              <a:spcBef>
                <a:spcPts val="0"/>
              </a:spcBef>
              <a:buNone/>
            </a:pPr>
            <a:r>
              <a:rPr lang="tr-TR" sz="2300" b="1" dirty="0" smtClean="0">
                <a:latin typeface="Tahoma" panose="020B0604030504040204" pitchFamily="34" charset="0"/>
                <a:ea typeface="Tahoma" panose="020B0604030504040204" pitchFamily="34" charset="0"/>
                <a:cs typeface="Tahoma" panose="020B0604030504040204" pitchFamily="34" charset="0"/>
              </a:rPr>
              <a:t>		alanların yüzdesi</a:t>
            </a:r>
            <a:r>
              <a:rPr lang="en-US" sz="2300" b="1" dirty="0" smtClean="0">
                <a:latin typeface="Tahoma" panose="020B0604030504040204" pitchFamily="34" charset="0"/>
                <a:ea typeface="Tahoma" panose="020B0604030504040204" pitchFamily="34" charset="0"/>
                <a:cs typeface="Tahoma" panose="020B0604030504040204" pitchFamily="34" charset="0"/>
              </a:rPr>
              <a:t> </a:t>
            </a:r>
          </a:p>
          <a:p>
            <a:pPr marL="0" indent="0" algn="just">
              <a:spcBef>
                <a:spcPts val="0"/>
              </a:spcBef>
              <a:buNone/>
            </a:pPr>
            <a:endParaRPr lang="en-US" sz="2300" b="1" dirty="0" smtClean="0">
              <a:latin typeface="Tahoma" panose="020B0604030504040204" pitchFamily="34" charset="0"/>
              <a:ea typeface="Tahoma" panose="020B0604030504040204" pitchFamily="34" charset="0"/>
              <a:cs typeface="Tahoma" panose="020B0604030504040204" pitchFamily="34" charset="0"/>
            </a:endParaRPr>
          </a:p>
          <a:p>
            <a:pPr marL="0" indent="0" algn="just">
              <a:spcBef>
                <a:spcPts val="0"/>
              </a:spcBef>
              <a:buNone/>
            </a:pPr>
            <a:r>
              <a:rPr lang="en-US" sz="2300" b="1" dirty="0" smtClean="0">
                <a:latin typeface="Tahoma" panose="020B0604030504040204" pitchFamily="34" charset="0"/>
                <a:ea typeface="Tahoma" panose="020B0604030504040204" pitchFamily="34" charset="0"/>
                <a:cs typeface="Tahoma" panose="020B0604030504040204" pitchFamily="34" charset="0"/>
              </a:rPr>
              <a:t>HIGHER:	</a:t>
            </a:r>
            <a:r>
              <a:rPr lang="tr-TR" sz="2300" b="1" dirty="0" smtClean="0">
                <a:latin typeface="Tahoma" panose="020B0604030504040204" pitchFamily="34" charset="0"/>
                <a:ea typeface="Tahoma" panose="020B0604030504040204" pitchFamily="34" charset="0"/>
                <a:cs typeface="Tahoma" panose="020B0604030504040204" pitchFamily="34" charset="0"/>
              </a:rPr>
              <a:t>İl nüfusu içinde yüksek eğitimlilerin 			yüzdesi</a:t>
            </a:r>
            <a:endParaRPr lang="en-US" sz="2300" b="1" dirty="0" smtClean="0">
              <a:latin typeface="Tahoma" panose="020B0604030504040204" pitchFamily="34" charset="0"/>
              <a:ea typeface="Tahoma" panose="020B0604030504040204" pitchFamily="34" charset="0"/>
              <a:cs typeface="Tahoma" panose="020B0604030504040204" pitchFamily="34" charset="0"/>
            </a:endParaRPr>
          </a:p>
          <a:p>
            <a:pPr marL="0" indent="0" algn="just">
              <a:spcBef>
                <a:spcPts val="0"/>
              </a:spcBef>
              <a:buNone/>
            </a:pPr>
            <a:endParaRPr lang="en-US" sz="2300" b="1" dirty="0" smtClean="0">
              <a:latin typeface="Tahoma" panose="020B0604030504040204" pitchFamily="34" charset="0"/>
              <a:ea typeface="Tahoma" panose="020B0604030504040204" pitchFamily="34" charset="0"/>
              <a:cs typeface="Tahoma" panose="020B0604030504040204" pitchFamily="34" charset="0"/>
            </a:endParaRPr>
          </a:p>
          <a:p>
            <a:pPr marL="0" indent="0" algn="just">
              <a:spcBef>
                <a:spcPts val="0"/>
              </a:spcBef>
              <a:buNone/>
            </a:pPr>
            <a:r>
              <a:rPr lang="en-US" sz="2300" b="1" dirty="0" smtClean="0">
                <a:latin typeface="Tahoma" panose="020B0604030504040204" pitchFamily="34" charset="0"/>
                <a:ea typeface="Tahoma" panose="020B0604030504040204" pitchFamily="34" charset="0"/>
                <a:cs typeface="Tahoma" panose="020B0604030504040204" pitchFamily="34" charset="0"/>
              </a:rPr>
              <a:t>UNDER30:	</a:t>
            </a:r>
            <a:r>
              <a:rPr lang="tr-TR" sz="2300" b="1" dirty="0" smtClean="0">
                <a:latin typeface="Tahoma" panose="020B0604030504040204" pitchFamily="34" charset="0"/>
                <a:ea typeface="Tahoma" panose="020B0604030504040204" pitchFamily="34" charset="0"/>
                <a:cs typeface="Tahoma" panose="020B0604030504040204" pitchFamily="34" charset="0"/>
              </a:rPr>
              <a:t>İl nüfusu içinde 30 yaşın altında olanların 		yüzdesi</a:t>
            </a:r>
            <a:endParaRPr lang="en-US" sz="2300" b="1" dirty="0" smtClean="0">
              <a:latin typeface="Tahoma" panose="020B0604030504040204" pitchFamily="34" charset="0"/>
              <a:ea typeface="Tahoma" panose="020B0604030504040204" pitchFamily="34" charset="0"/>
              <a:cs typeface="Tahoma" panose="020B0604030504040204" pitchFamily="34" charset="0"/>
            </a:endParaRPr>
          </a:p>
          <a:p>
            <a:pPr marL="0" indent="0" algn="just">
              <a:spcBef>
                <a:spcPts val="0"/>
              </a:spcBef>
              <a:buNone/>
            </a:pPr>
            <a:endParaRPr lang="en-US" sz="2300" b="1" dirty="0" smtClean="0">
              <a:latin typeface="Tahoma" panose="020B0604030504040204" pitchFamily="34" charset="0"/>
              <a:ea typeface="Tahoma" panose="020B0604030504040204" pitchFamily="34" charset="0"/>
              <a:cs typeface="Tahoma" panose="020B0604030504040204" pitchFamily="34" charset="0"/>
            </a:endParaRPr>
          </a:p>
          <a:p>
            <a:pPr marL="0" indent="0" algn="just">
              <a:spcBef>
                <a:spcPts val="0"/>
              </a:spcBef>
              <a:buNone/>
            </a:pPr>
            <a:r>
              <a:rPr lang="en-US" sz="2300" b="1" dirty="0" smtClean="0">
                <a:latin typeface="Tahoma" panose="020B0604030504040204" pitchFamily="34" charset="0"/>
                <a:ea typeface="Tahoma" panose="020B0604030504040204" pitchFamily="34" charset="0"/>
                <a:cs typeface="Tahoma" panose="020B0604030504040204" pitchFamily="34" charset="0"/>
              </a:rPr>
              <a:t>OVER60:</a:t>
            </a:r>
            <a:r>
              <a:rPr lang="tr-TR" sz="2300" b="1" dirty="0" smtClean="0">
                <a:latin typeface="Tahoma" panose="020B0604030504040204" pitchFamily="34" charset="0"/>
                <a:ea typeface="Tahoma" panose="020B0604030504040204" pitchFamily="34" charset="0"/>
                <a:cs typeface="Tahoma" panose="020B0604030504040204" pitchFamily="34" charset="0"/>
              </a:rPr>
              <a:t>	İl </a:t>
            </a:r>
            <a:r>
              <a:rPr lang="tr-TR" sz="2300" b="1" dirty="0">
                <a:latin typeface="Tahoma" panose="020B0604030504040204" pitchFamily="34" charset="0"/>
                <a:ea typeface="Tahoma" panose="020B0604030504040204" pitchFamily="34" charset="0"/>
                <a:cs typeface="Tahoma" panose="020B0604030504040204" pitchFamily="34" charset="0"/>
              </a:rPr>
              <a:t>nüfusu içinde </a:t>
            </a:r>
            <a:r>
              <a:rPr lang="tr-TR" sz="2300" b="1" dirty="0" smtClean="0">
                <a:latin typeface="Tahoma" panose="020B0604030504040204" pitchFamily="34" charset="0"/>
                <a:ea typeface="Tahoma" panose="020B0604030504040204" pitchFamily="34" charset="0"/>
                <a:cs typeface="Tahoma" panose="020B0604030504040204" pitchFamily="34" charset="0"/>
              </a:rPr>
              <a:t>60 yaşın üzerinde  			olanların yüzdesi</a:t>
            </a:r>
            <a:endParaRPr lang="en-US" sz="2300" b="1" dirty="0">
              <a:latin typeface="Tahoma" panose="020B0604030504040204" pitchFamily="34" charset="0"/>
              <a:ea typeface="Tahoma" panose="020B0604030504040204" pitchFamily="34" charset="0"/>
              <a:cs typeface="Tahoma" panose="020B0604030504040204" pitchFamily="34" charset="0"/>
            </a:endParaRPr>
          </a:p>
          <a:p>
            <a:pPr marL="0" indent="0" algn="just">
              <a:spcBef>
                <a:spcPts val="0"/>
              </a:spcBef>
              <a:buNone/>
            </a:pPr>
            <a:endParaRPr lang="en-US" sz="2300" b="1" dirty="0">
              <a:latin typeface="Tahoma" panose="020B0604030504040204" pitchFamily="34" charset="0"/>
              <a:ea typeface="Tahoma" panose="020B0604030504040204" pitchFamily="34" charset="0"/>
              <a:cs typeface="Tahoma" panose="020B0604030504040204" pitchFamily="34" charset="0"/>
            </a:endParaRPr>
          </a:p>
          <a:p>
            <a:pPr marL="0" lvl="0" indent="0" algn="just">
              <a:spcBef>
                <a:spcPts val="0"/>
              </a:spcBef>
              <a:buNone/>
            </a:pPr>
            <a:r>
              <a:rPr lang="en-US" sz="2400" b="1" dirty="0">
                <a:solidFill>
                  <a:prstClr val="black"/>
                </a:solidFill>
                <a:latin typeface="Tahoma" panose="020B0604030504040204" pitchFamily="34" charset="0"/>
                <a:ea typeface="Tahoma" panose="020B0604030504040204" pitchFamily="34" charset="0"/>
                <a:cs typeface="Tahoma" panose="020B0604030504040204" pitchFamily="34" charset="0"/>
              </a:rPr>
              <a:t>URBAN:	</a:t>
            </a:r>
            <a:r>
              <a:rPr lang="tr-TR" sz="2400" b="1" dirty="0" smtClean="0">
                <a:solidFill>
                  <a:prstClr val="black"/>
                </a:solidFill>
                <a:latin typeface="Tahoma" panose="020B0604030504040204" pitchFamily="34" charset="0"/>
                <a:ea typeface="Tahoma" panose="020B0604030504040204" pitchFamily="34" charset="0"/>
                <a:cs typeface="Tahoma" panose="020B0604030504040204" pitchFamily="34" charset="0"/>
              </a:rPr>
              <a:t>İl nüfusu içinde il ve ilçe merkezlerinde 		yaşayanların yüzdesi</a:t>
            </a:r>
          </a:p>
          <a:p>
            <a:pPr marL="0" lvl="0" indent="0" algn="just">
              <a:spcBef>
                <a:spcPts val="0"/>
              </a:spcBef>
              <a:buNone/>
            </a:pPr>
            <a:r>
              <a:rPr lang="tr-TR" sz="2400" b="1"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2400" b="1"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r>
              <a:rPr lang="en-US" sz="2400" b="1" dirty="0">
                <a:solidFill>
                  <a:prstClr val="black"/>
                </a:solidFill>
                <a:latin typeface="Tahoma" panose="020B0604030504040204" pitchFamily="34" charset="0"/>
                <a:ea typeface="Tahoma" panose="020B0604030504040204" pitchFamily="34" charset="0"/>
                <a:cs typeface="Tahoma" panose="020B0604030504040204" pitchFamily="34" charset="0"/>
              </a:rPr>
              <a:t>		</a:t>
            </a:r>
            <a:endParaRPr lang="en-US" sz="2400" b="1" dirty="0">
              <a:latin typeface="Tahoma" panose="020B0604030504040204" pitchFamily="34" charset="0"/>
              <a:ea typeface="Tahoma" panose="020B0604030504040204" pitchFamily="34" charset="0"/>
              <a:cs typeface="Tahoma" panose="020B0604030504040204" pitchFamily="34" charset="0"/>
            </a:endParaRPr>
          </a:p>
          <a:p>
            <a:pPr marL="0" indent="0" algn="just">
              <a:spcBef>
                <a:spcPts val="0"/>
              </a:spcBef>
              <a:buNone/>
            </a:pPr>
            <a:endParaRPr lang="en-US" sz="2400" b="1" dirty="0">
              <a:latin typeface="Tahoma" panose="020B0604030504040204" pitchFamily="34" charset="0"/>
              <a:ea typeface="Tahoma" panose="020B0604030504040204" pitchFamily="34" charset="0"/>
              <a:cs typeface="Tahoma" panose="020B0604030504040204" pitchFamily="34" charset="0"/>
            </a:endParaRPr>
          </a:p>
          <a:p>
            <a:pPr marL="0" indent="0" algn="just">
              <a:spcBef>
                <a:spcPts val="0"/>
              </a:spcBef>
              <a:buNone/>
            </a:pPr>
            <a:endParaRPr lang="en-US" sz="2400" b="1"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68742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3200" dirty="0" smtClean="0">
                <a:latin typeface="Tahoma" pitchFamily="34" charset="0"/>
                <a:ea typeface="Tahoma" pitchFamily="34" charset="0"/>
                <a:cs typeface="Tahoma" pitchFamily="34" charset="0"/>
              </a:rPr>
              <a:t> </a:t>
            </a:r>
            <a:endParaRPr lang="en-US" sz="32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57200" y="762000"/>
            <a:ext cx="8229600" cy="5029200"/>
          </a:xfrm>
        </p:spPr>
        <p:txBody>
          <a:bodyPr>
            <a:noAutofit/>
          </a:bodyPr>
          <a:lstStyle/>
          <a:p>
            <a:pPr marL="0" indent="0" algn="just">
              <a:spcBef>
                <a:spcPts val="0"/>
              </a:spcBef>
              <a:buNone/>
            </a:pPr>
            <a:endParaRPr lang="en-US" sz="2400" b="1" dirty="0">
              <a:latin typeface="Tahoma" panose="020B0604030504040204" pitchFamily="34" charset="0"/>
              <a:ea typeface="Tahoma" panose="020B0604030504040204" pitchFamily="34" charset="0"/>
              <a:cs typeface="Tahoma" panose="020B0604030504040204" pitchFamily="34" charset="0"/>
            </a:endParaRPr>
          </a:p>
          <a:p>
            <a:pPr marL="0" indent="0" algn="just">
              <a:spcBef>
                <a:spcPts val="0"/>
              </a:spcBef>
              <a:buNone/>
            </a:pPr>
            <a:r>
              <a:rPr lang="en-US" sz="2300" b="1" dirty="0" smtClean="0">
                <a:latin typeface="Tahoma" panose="020B0604030504040204" pitchFamily="34" charset="0"/>
                <a:ea typeface="Tahoma" panose="020B0604030504040204" pitchFamily="34" charset="0"/>
                <a:cs typeface="Tahoma" panose="020B0604030504040204" pitchFamily="34" charset="0"/>
              </a:rPr>
              <a:t>MP</a:t>
            </a:r>
            <a:r>
              <a:rPr lang="en-US" sz="2300" b="1" dirty="0">
                <a:latin typeface="Tahoma" panose="020B0604030504040204" pitchFamily="34" charset="0"/>
                <a:ea typeface="Tahoma" panose="020B0604030504040204" pitchFamily="34" charset="0"/>
                <a:cs typeface="Tahoma" panose="020B0604030504040204" pitchFamily="34" charset="0"/>
              </a:rPr>
              <a:t>:	</a:t>
            </a:r>
            <a:r>
              <a:rPr lang="en-US" sz="2300" b="1" dirty="0" smtClean="0">
                <a:latin typeface="Tahoma" panose="020B0604030504040204" pitchFamily="34" charset="0"/>
                <a:ea typeface="Tahoma" panose="020B0604030504040204" pitchFamily="34" charset="0"/>
                <a:cs typeface="Tahoma" panose="020B0604030504040204" pitchFamily="34" charset="0"/>
              </a:rPr>
              <a:t>	</a:t>
            </a:r>
            <a:r>
              <a:rPr lang="tr-TR" sz="2300" b="1" dirty="0" smtClean="0">
                <a:latin typeface="Tahoma" panose="020B0604030504040204" pitchFamily="34" charset="0"/>
                <a:ea typeface="Tahoma" panose="020B0604030504040204" pitchFamily="34" charset="0"/>
                <a:cs typeface="Tahoma" panose="020B0604030504040204" pitchFamily="34" charset="0"/>
              </a:rPr>
              <a:t>İlin milletvekili sayısı</a:t>
            </a:r>
            <a:endParaRPr lang="en-US" sz="2300" b="1" dirty="0">
              <a:latin typeface="Tahoma" panose="020B0604030504040204" pitchFamily="34" charset="0"/>
              <a:ea typeface="Tahoma" panose="020B0604030504040204" pitchFamily="34" charset="0"/>
              <a:cs typeface="Tahoma" panose="020B0604030504040204" pitchFamily="34" charset="0"/>
            </a:endParaRPr>
          </a:p>
          <a:p>
            <a:pPr marL="0" indent="0" algn="just">
              <a:spcBef>
                <a:spcPts val="0"/>
              </a:spcBef>
              <a:buNone/>
            </a:pPr>
            <a:endParaRPr lang="en-US" sz="2300" b="1" dirty="0" smtClean="0">
              <a:latin typeface="Tahoma" panose="020B0604030504040204" pitchFamily="34" charset="0"/>
              <a:ea typeface="Tahoma" panose="020B0604030504040204" pitchFamily="34" charset="0"/>
              <a:cs typeface="Tahoma" panose="020B0604030504040204" pitchFamily="34" charset="0"/>
            </a:endParaRPr>
          </a:p>
          <a:p>
            <a:pPr marL="0" indent="0" algn="just">
              <a:spcBef>
                <a:spcPts val="0"/>
              </a:spcBef>
              <a:buNone/>
            </a:pPr>
            <a:r>
              <a:rPr lang="en-US" sz="2300" b="1" dirty="0" smtClean="0">
                <a:latin typeface="Tahoma" panose="020B0604030504040204" pitchFamily="34" charset="0"/>
                <a:ea typeface="Tahoma" panose="020B0604030504040204" pitchFamily="34" charset="0"/>
                <a:cs typeface="Tahoma" panose="020B0604030504040204" pitchFamily="34" charset="0"/>
              </a:rPr>
              <a:t>PARTIES</a:t>
            </a:r>
            <a:r>
              <a:rPr lang="en-US" sz="2300" b="1" dirty="0">
                <a:latin typeface="Tahoma" panose="020B0604030504040204" pitchFamily="34" charset="0"/>
                <a:ea typeface="Tahoma" panose="020B0604030504040204" pitchFamily="34" charset="0"/>
                <a:cs typeface="Tahoma" panose="020B0604030504040204" pitchFamily="34" charset="0"/>
              </a:rPr>
              <a:t>:	</a:t>
            </a:r>
            <a:r>
              <a:rPr lang="en-US" sz="2300" b="1" dirty="0" smtClean="0">
                <a:latin typeface="Tahoma" panose="020B0604030504040204" pitchFamily="34" charset="0"/>
                <a:ea typeface="Tahoma" panose="020B0604030504040204" pitchFamily="34" charset="0"/>
                <a:cs typeface="Tahoma" panose="020B0604030504040204" pitchFamily="34" charset="0"/>
              </a:rPr>
              <a:t>10,000’</a:t>
            </a:r>
            <a:r>
              <a:rPr lang="tr-TR" sz="2300" b="1" dirty="0" smtClean="0">
                <a:latin typeface="Tahoma" panose="020B0604030504040204" pitchFamily="34" charset="0"/>
                <a:ea typeface="Tahoma" panose="020B0604030504040204" pitchFamily="34" charset="0"/>
                <a:cs typeface="Tahoma" panose="020B0604030504040204" pitchFamily="34" charset="0"/>
              </a:rPr>
              <a:t>nin</a:t>
            </a:r>
            <a:r>
              <a:rPr lang="en-US" sz="2300" b="1" dirty="0" smtClean="0">
                <a:latin typeface="Tahoma" panose="020B0604030504040204" pitchFamily="34" charset="0"/>
                <a:ea typeface="Tahoma" panose="020B0604030504040204" pitchFamily="34" charset="0"/>
                <a:cs typeface="Tahoma" panose="020B0604030504040204" pitchFamily="34" charset="0"/>
              </a:rPr>
              <a:t>,</a:t>
            </a:r>
            <a:r>
              <a:rPr lang="tr-TR" sz="2300" b="1" dirty="0" smtClean="0">
                <a:latin typeface="Tahoma" panose="020B0604030504040204" pitchFamily="34" charset="0"/>
                <a:ea typeface="Tahoma" panose="020B0604030504040204" pitchFamily="34" charset="0"/>
                <a:cs typeface="Tahoma" panose="020B0604030504040204" pitchFamily="34" charset="0"/>
              </a:rPr>
              <a:t> AKP</a:t>
            </a:r>
            <a:r>
              <a:rPr lang="en-US" sz="2300" b="1" dirty="0" smtClean="0">
                <a:latin typeface="Tahoma" panose="020B0604030504040204" pitchFamily="34" charset="0"/>
                <a:ea typeface="Tahoma" panose="020B0604030504040204" pitchFamily="34" charset="0"/>
                <a:cs typeface="Tahoma" panose="020B0604030504040204" pitchFamily="34" charset="0"/>
              </a:rPr>
              <a:t>, </a:t>
            </a:r>
            <a:r>
              <a:rPr lang="en-US" sz="2300" b="1" dirty="0">
                <a:latin typeface="Tahoma" panose="020B0604030504040204" pitchFamily="34" charset="0"/>
                <a:ea typeface="Tahoma" panose="020B0604030504040204" pitchFamily="34" charset="0"/>
                <a:cs typeface="Tahoma" panose="020B0604030504040204" pitchFamily="34" charset="0"/>
              </a:rPr>
              <a:t>CHP, MHP </a:t>
            </a:r>
            <a:r>
              <a:rPr lang="tr-TR" sz="2300" b="1" dirty="0" smtClean="0">
                <a:latin typeface="Tahoma" panose="020B0604030504040204" pitchFamily="34" charset="0"/>
                <a:ea typeface="Tahoma" panose="020B0604030504040204" pitchFamily="34" charset="0"/>
                <a:cs typeface="Tahoma" panose="020B0604030504040204" pitchFamily="34" charset="0"/>
              </a:rPr>
              <a:t>ve </a:t>
            </a:r>
            <a:r>
              <a:rPr lang="en-US" sz="2300" b="1" dirty="0" smtClean="0">
                <a:latin typeface="Tahoma" panose="020B0604030504040204" pitchFamily="34" charset="0"/>
                <a:ea typeface="Tahoma" panose="020B0604030504040204" pitchFamily="34" charset="0"/>
                <a:cs typeface="Tahoma" panose="020B0604030504040204" pitchFamily="34" charset="0"/>
              </a:rPr>
              <a:t>BDP</a:t>
            </a:r>
            <a:r>
              <a:rPr lang="tr-TR" sz="2300" b="1" dirty="0" smtClean="0">
                <a:latin typeface="Tahoma" panose="020B0604030504040204" pitchFamily="34" charset="0"/>
                <a:ea typeface="Tahoma" panose="020B0604030504040204" pitchFamily="34" charset="0"/>
                <a:cs typeface="Tahoma" panose="020B0604030504040204" pitchFamily="34" charset="0"/>
              </a:rPr>
              <a:t> </a:t>
            </a:r>
            <a:r>
              <a:rPr lang="en-US" sz="2300" b="1" dirty="0" smtClean="0">
                <a:latin typeface="Tahoma" panose="020B0604030504040204" pitchFamily="34" charset="0"/>
                <a:ea typeface="Tahoma" panose="020B0604030504040204" pitchFamily="34" charset="0"/>
                <a:cs typeface="Tahoma" panose="020B0604030504040204" pitchFamily="34" charset="0"/>
              </a:rPr>
              <a:t>il</a:t>
            </a:r>
            <a:r>
              <a:rPr lang="tr-TR" sz="2300" b="1" dirty="0" smtClean="0">
                <a:latin typeface="Tahoma" panose="020B0604030504040204" pitchFamily="34" charset="0"/>
                <a:ea typeface="Tahoma" panose="020B0604030504040204" pitchFamily="34" charset="0"/>
                <a:cs typeface="Tahoma" panose="020B0604030504040204" pitchFamily="34" charset="0"/>
              </a:rPr>
              <a:t> </a:t>
            </a:r>
            <a:r>
              <a:rPr lang="en-US" sz="2300" b="1" dirty="0" smtClean="0">
                <a:latin typeface="Tahoma" panose="020B0604030504040204" pitchFamily="34" charset="0"/>
                <a:ea typeface="Tahoma" panose="020B0604030504040204" pitchFamily="34" charset="0"/>
                <a:cs typeface="Tahoma" panose="020B0604030504040204" pitchFamily="34" charset="0"/>
              </a:rPr>
              <a:t>	</a:t>
            </a:r>
            <a:r>
              <a:rPr lang="tr-TR" sz="2300" b="1" dirty="0" smtClean="0">
                <a:latin typeface="Tahoma" panose="020B0604030504040204" pitchFamily="34" charset="0"/>
                <a:ea typeface="Tahoma" panose="020B0604030504040204" pitchFamily="34" charset="0"/>
                <a:cs typeface="Tahoma" panose="020B0604030504040204" pitchFamily="34" charset="0"/>
              </a:rPr>
              <a:t> 		</a:t>
            </a:r>
            <a:r>
              <a:rPr lang="en-US" sz="2300" b="1" dirty="0" smtClean="0">
                <a:latin typeface="Tahoma" panose="020B0604030504040204" pitchFamily="34" charset="0"/>
                <a:ea typeface="Tahoma" panose="020B0604030504040204" pitchFamily="34" charset="0"/>
                <a:cs typeface="Tahoma" panose="020B0604030504040204" pitchFamily="34" charset="0"/>
              </a:rPr>
              <a:t>oy </a:t>
            </a:r>
            <a:r>
              <a:rPr lang="tr-TR" sz="2300" b="1" dirty="0" smtClean="0">
                <a:latin typeface="Tahoma" panose="020B0604030504040204" pitchFamily="34" charset="0"/>
                <a:ea typeface="Tahoma" panose="020B0604030504040204" pitchFamily="34" charset="0"/>
                <a:cs typeface="Tahoma" panose="020B0604030504040204" pitchFamily="34" charset="0"/>
              </a:rPr>
              <a:t>oranlarının karelerinin toplamına </a:t>
            </a:r>
            <a:r>
              <a:rPr lang="en-US" sz="2300" b="1" dirty="0" smtClean="0">
                <a:latin typeface="Tahoma" panose="020B0604030504040204" pitchFamily="34" charset="0"/>
                <a:ea typeface="Tahoma" panose="020B0604030504040204" pitchFamily="34" charset="0"/>
                <a:cs typeface="Tahoma" panose="020B0604030504040204" pitchFamily="34" charset="0"/>
              </a:rPr>
              <a:t>			</a:t>
            </a:r>
            <a:r>
              <a:rPr lang="tr-TR" sz="2300" b="1" dirty="0" smtClean="0">
                <a:latin typeface="Tahoma" panose="020B0604030504040204" pitchFamily="34" charset="0"/>
                <a:ea typeface="Tahoma" panose="020B0604030504040204" pitchFamily="34" charset="0"/>
                <a:cs typeface="Tahoma" panose="020B0604030504040204" pitchFamily="34" charset="0"/>
              </a:rPr>
              <a:t>bölünmesi sonucu elde edilen sayı</a:t>
            </a:r>
            <a:endParaRPr lang="en-US" sz="2300" b="1" dirty="0" smtClean="0">
              <a:latin typeface="Tahoma" panose="020B0604030504040204" pitchFamily="34" charset="0"/>
              <a:ea typeface="Tahoma" panose="020B0604030504040204" pitchFamily="34" charset="0"/>
              <a:cs typeface="Tahoma" panose="020B0604030504040204" pitchFamily="34" charset="0"/>
            </a:endParaRPr>
          </a:p>
          <a:p>
            <a:pPr marL="0" indent="0" algn="just">
              <a:spcBef>
                <a:spcPts val="0"/>
              </a:spcBef>
              <a:buNone/>
            </a:pPr>
            <a:endParaRPr lang="en-US" sz="2300" b="1" dirty="0">
              <a:latin typeface="Tahoma" panose="020B0604030504040204" pitchFamily="34" charset="0"/>
              <a:ea typeface="Tahoma" panose="020B0604030504040204" pitchFamily="34" charset="0"/>
              <a:cs typeface="Tahoma" panose="020B0604030504040204" pitchFamily="34" charset="0"/>
            </a:endParaRPr>
          </a:p>
          <a:p>
            <a:pPr marL="0" indent="0" algn="just">
              <a:spcBef>
                <a:spcPts val="0"/>
              </a:spcBef>
              <a:buNone/>
            </a:pPr>
            <a:r>
              <a:rPr lang="en-US" sz="2300" b="1" dirty="0" smtClean="0">
                <a:latin typeface="Tahoma" panose="020B0604030504040204" pitchFamily="34" charset="0"/>
                <a:ea typeface="Tahoma" panose="020B0604030504040204" pitchFamily="34" charset="0"/>
                <a:cs typeface="Tahoma" panose="020B0604030504040204" pitchFamily="34" charset="0"/>
              </a:rPr>
              <a:t>NOCOMP:</a:t>
            </a:r>
            <a:r>
              <a:rPr lang="en-US" sz="2300" b="1" dirty="0">
                <a:latin typeface="Tahoma" panose="020B0604030504040204" pitchFamily="34" charset="0"/>
                <a:ea typeface="Tahoma" panose="020B0604030504040204" pitchFamily="34" charset="0"/>
                <a:cs typeface="Tahoma" panose="020B0604030504040204" pitchFamily="34" charset="0"/>
              </a:rPr>
              <a:t>	</a:t>
            </a:r>
            <a:r>
              <a:rPr lang="tr-TR" sz="2300" b="1" dirty="0" smtClean="0">
                <a:latin typeface="Tahoma" panose="020B0604030504040204" pitchFamily="34" charset="0"/>
                <a:ea typeface="Tahoma" panose="020B0604030504040204" pitchFamily="34" charset="0"/>
                <a:cs typeface="Tahoma" panose="020B0604030504040204" pitchFamily="34" charset="0"/>
              </a:rPr>
              <a:t>İlin tüm milletvekillerinin bir parti 			tarafından kazanıldığında 1</a:t>
            </a:r>
            <a:r>
              <a:rPr lang="en-US" sz="2300" b="1" dirty="0" smtClean="0">
                <a:latin typeface="Tahoma" panose="020B0604030504040204" pitchFamily="34" charset="0"/>
                <a:ea typeface="Tahoma" panose="020B0604030504040204" pitchFamily="34" charset="0"/>
                <a:cs typeface="Tahoma" panose="020B0604030504040204" pitchFamily="34" charset="0"/>
              </a:rPr>
              <a:t>,</a:t>
            </a:r>
            <a:r>
              <a:rPr lang="tr-TR" sz="2300" b="1" dirty="0" smtClean="0">
                <a:latin typeface="Tahoma" panose="020B0604030504040204" pitchFamily="34" charset="0"/>
                <a:ea typeface="Tahoma" panose="020B0604030504040204" pitchFamily="34" charset="0"/>
                <a:cs typeface="Tahoma" panose="020B0604030504040204" pitchFamily="34" charset="0"/>
              </a:rPr>
              <a:t> aksi </a:t>
            </a:r>
          </a:p>
          <a:p>
            <a:pPr marL="0" indent="0" algn="just">
              <a:spcBef>
                <a:spcPts val="0"/>
              </a:spcBef>
              <a:buNone/>
            </a:pPr>
            <a:r>
              <a:rPr lang="tr-TR" sz="2300" b="1" dirty="0">
                <a:latin typeface="Tahoma" panose="020B0604030504040204" pitchFamily="34" charset="0"/>
                <a:ea typeface="Tahoma" panose="020B0604030504040204" pitchFamily="34" charset="0"/>
                <a:cs typeface="Tahoma" panose="020B0604030504040204" pitchFamily="34" charset="0"/>
              </a:rPr>
              <a:t>	</a:t>
            </a:r>
            <a:r>
              <a:rPr lang="tr-TR" sz="2300" b="1" dirty="0" smtClean="0">
                <a:latin typeface="Tahoma" panose="020B0604030504040204" pitchFamily="34" charset="0"/>
                <a:ea typeface="Tahoma" panose="020B0604030504040204" pitchFamily="34" charset="0"/>
                <a:cs typeface="Tahoma" panose="020B0604030504040204" pitchFamily="34" charset="0"/>
              </a:rPr>
              <a:t>	takdirde 0 değeri alan bir değişken</a:t>
            </a:r>
            <a:endParaRPr lang="en-US" sz="2300" b="1" dirty="0" smtClean="0">
              <a:latin typeface="Tahoma" panose="020B0604030504040204" pitchFamily="34" charset="0"/>
              <a:ea typeface="Tahoma" panose="020B0604030504040204" pitchFamily="34" charset="0"/>
              <a:cs typeface="Tahoma" panose="020B0604030504040204" pitchFamily="34" charset="0"/>
            </a:endParaRPr>
          </a:p>
          <a:p>
            <a:pPr marL="0" indent="0" algn="just">
              <a:spcBef>
                <a:spcPts val="0"/>
              </a:spcBef>
              <a:buNone/>
            </a:pPr>
            <a:endParaRPr lang="en-US" sz="2300" b="1" dirty="0">
              <a:latin typeface="Tahoma" panose="020B0604030504040204" pitchFamily="34" charset="0"/>
              <a:ea typeface="Tahoma" panose="020B0604030504040204" pitchFamily="34" charset="0"/>
              <a:cs typeface="Tahoma" panose="020B0604030504040204" pitchFamily="34" charset="0"/>
            </a:endParaRPr>
          </a:p>
          <a:p>
            <a:pPr marL="0" indent="0" algn="just">
              <a:spcBef>
                <a:spcPts val="0"/>
              </a:spcBef>
              <a:buNone/>
            </a:pPr>
            <a:r>
              <a:rPr lang="en-US" sz="2300" b="1" dirty="0" smtClean="0">
                <a:latin typeface="Tahoma" panose="020B0604030504040204" pitchFamily="34" charset="0"/>
                <a:ea typeface="Tahoma" panose="020B0604030504040204" pitchFamily="34" charset="0"/>
                <a:cs typeface="Tahoma" panose="020B0604030504040204" pitchFamily="34" charset="0"/>
              </a:rPr>
              <a:t>TURNOUT:</a:t>
            </a:r>
            <a:r>
              <a:rPr lang="en-US" sz="2300" b="1" dirty="0">
                <a:latin typeface="Tahoma" panose="020B0604030504040204" pitchFamily="34" charset="0"/>
                <a:ea typeface="Tahoma" panose="020B0604030504040204" pitchFamily="34" charset="0"/>
                <a:cs typeface="Tahoma" panose="020B0604030504040204" pitchFamily="34" charset="0"/>
              </a:rPr>
              <a:t>	</a:t>
            </a:r>
            <a:r>
              <a:rPr lang="tr-TR" sz="2300" b="1" dirty="0" smtClean="0">
                <a:latin typeface="Tahoma" panose="020B0604030504040204" pitchFamily="34" charset="0"/>
                <a:ea typeface="Tahoma" panose="020B0604030504040204" pitchFamily="34" charset="0"/>
                <a:cs typeface="Tahoma" panose="020B0604030504040204" pitchFamily="34" charset="0"/>
              </a:rPr>
              <a:t>2007 milletvekili seçiminde ildeki </a:t>
            </a:r>
            <a:endParaRPr lang="en-US" sz="2300" b="1" dirty="0" smtClean="0">
              <a:latin typeface="Tahoma" panose="020B0604030504040204" pitchFamily="34" charset="0"/>
              <a:ea typeface="Tahoma" panose="020B0604030504040204" pitchFamily="34" charset="0"/>
              <a:cs typeface="Tahoma" panose="020B0604030504040204" pitchFamily="34" charset="0"/>
            </a:endParaRPr>
          </a:p>
          <a:p>
            <a:pPr marL="0" indent="0" algn="just">
              <a:spcBef>
                <a:spcPts val="0"/>
              </a:spcBef>
              <a:buNone/>
            </a:pPr>
            <a:r>
              <a:rPr lang="en-US" sz="2300" b="1" dirty="0" smtClean="0">
                <a:latin typeface="Tahoma" panose="020B0604030504040204" pitchFamily="34" charset="0"/>
                <a:ea typeface="Tahoma" panose="020B0604030504040204" pitchFamily="34" charset="0"/>
                <a:cs typeface="Tahoma" panose="020B0604030504040204" pitchFamily="34" charset="0"/>
              </a:rPr>
              <a:t>2007</a:t>
            </a:r>
            <a:r>
              <a:rPr lang="tr-TR" sz="2300" b="1" dirty="0" smtClean="0">
                <a:latin typeface="Tahoma" panose="020B0604030504040204" pitchFamily="34" charset="0"/>
                <a:ea typeface="Tahoma" panose="020B0604030504040204" pitchFamily="34" charset="0"/>
                <a:cs typeface="Tahoma" panose="020B0604030504040204" pitchFamily="34" charset="0"/>
              </a:rPr>
              <a:t>	</a:t>
            </a:r>
            <a:r>
              <a:rPr lang="en-US" sz="2300" b="1" dirty="0" smtClean="0">
                <a:latin typeface="Tahoma" panose="020B0604030504040204" pitchFamily="34" charset="0"/>
                <a:ea typeface="Tahoma" panose="020B0604030504040204" pitchFamily="34" charset="0"/>
                <a:cs typeface="Tahoma" panose="020B0604030504040204" pitchFamily="34" charset="0"/>
              </a:rPr>
              <a:t>	kat</a:t>
            </a:r>
            <a:r>
              <a:rPr lang="tr-TR" sz="2300" b="1" dirty="0" smtClean="0">
                <a:latin typeface="Tahoma" panose="020B0604030504040204" pitchFamily="34" charset="0"/>
                <a:ea typeface="Tahoma" panose="020B0604030504040204" pitchFamily="34" charset="0"/>
                <a:cs typeface="Tahoma" panose="020B0604030504040204" pitchFamily="34" charset="0"/>
              </a:rPr>
              <a:t>ı</a:t>
            </a:r>
            <a:r>
              <a:rPr lang="en-US" sz="2300" b="1" dirty="0" smtClean="0">
                <a:latin typeface="Tahoma" panose="020B0604030504040204" pitchFamily="34" charset="0"/>
                <a:ea typeface="Tahoma" panose="020B0604030504040204" pitchFamily="34" charset="0"/>
                <a:cs typeface="Tahoma" panose="020B0604030504040204" pitchFamily="34" charset="0"/>
              </a:rPr>
              <a:t>l</a:t>
            </a:r>
            <a:r>
              <a:rPr lang="tr-TR" sz="2300" b="1" dirty="0" smtClean="0">
                <a:latin typeface="Tahoma" panose="020B0604030504040204" pitchFamily="34" charset="0"/>
                <a:ea typeface="Tahoma" panose="020B0604030504040204" pitchFamily="34" charset="0"/>
                <a:cs typeface="Tahoma" panose="020B0604030504040204" pitchFamily="34" charset="0"/>
              </a:rPr>
              <a:t>ı</a:t>
            </a:r>
            <a:r>
              <a:rPr lang="en-US" sz="2300" b="1" dirty="0" smtClean="0">
                <a:latin typeface="Tahoma" panose="020B0604030504040204" pitchFamily="34" charset="0"/>
                <a:ea typeface="Tahoma" panose="020B0604030504040204" pitchFamily="34" charset="0"/>
                <a:cs typeface="Tahoma" panose="020B0604030504040204" pitchFamily="34" charset="0"/>
              </a:rPr>
              <a:t>m </a:t>
            </a:r>
            <a:r>
              <a:rPr lang="tr-TR" sz="2300" b="1" dirty="0" smtClean="0">
                <a:latin typeface="Tahoma" panose="020B0604030504040204" pitchFamily="34" charset="0"/>
                <a:ea typeface="Tahoma" panose="020B0604030504040204" pitchFamily="34" charset="0"/>
                <a:cs typeface="Tahoma" panose="020B0604030504040204" pitchFamily="34" charset="0"/>
              </a:rPr>
              <a:t>oranı </a:t>
            </a:r>
            <a:endParaRPr lang="en-US" sz="2300" b="1" dirty="0">
              <a:latin typeface="Tahoma" panose="020B0604030504040204" pitchFamily="34" charset="0"/>
              <a:ea typeface="Tahoma" panose="020B0604030504040204" pitchFamily="34" charset="0"/>
              <a:cs typeface="Tahoma" panose="020B0604030504040204" pitchFamily="34" charset="0"/>
            </a:endParaRPr>
          </a:p>
          <a:p>
            <a:pPr marL="0" indent="0" algn="just">
              <a:spcBef>
                <a:spcPts val="0"/>
              </a:spcBef>
              <a:buNone/>
            </a:pPr>
            <a:r>
              <a:rPr lang="en-US" sz="2300" b="1" dirty="0" smtClean="0">
                <a:latin typeface="Tahoma" panose="020B0604030504040204" pitchFamily="34" charset="0"/>
                <a:ea typeface="Tahoma" panose="020B0604030504040204" pitchFamily="34" charset="0"/>
                <a:cs typeface="Tahoma" panose="020B0604030504040204" pitchFamily="34" charset="0"/>
              </a:rPr>
              <a:t> </a:t>
            </a:r>
            <a:endParaRPr lang="en-US" sz="23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950310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229600" cy="304800"/>
          </a:xfrm>
        </p:spPr>
        <p:txBody>
          <a:bodyPr>
            <a:normAutofit fontScale="90000"/>
          </a:bodyPr>
          <a:lstStyle/>
          <a:p>
            <a:r>
              <a:rPr lang="en-US" sz="3200" b="1" dirty="0" smtClean="0"/>
              <a:t> </a:t>
            </a:r>
            <a:endParaRPr lang="en-US" sz="3200" b="1" dirty="0"/>
          </a:p>
        </p:txBody>
      </p:sp>
      <p:sp>
        <p:nvSpPr>
          <p:cNvPr id="3" name="Content Placeholder 2"/>
          <p:cNvSpPr>
            <a:spLocks noGrp="1"/>
          </p:cNvSpPr>
          <p:nvPr>
            <p:ph idx="1"/>
          </p:nvPr>
        </p:nvSpPr>
        <p:spPr>
          <a:xfrm>
            <a:off x="457200" y="1676400"/>
            <a:ext cx="8229600" cy="5334000"/>
          </a:xfrm>
        </p:spPr>
        <p:txBody>
          <a:bodyPr>
            <a:noAutofit/>
          </a:bodyPr>
          <a:lstStyle/>
          <a:p>
            <a:pPr marL="0" indent="0" algn="just">
              <a:spcBef>
                <a:spcPts val="0"/>
              </a:spcBef>
              <a:buNone/>
            </a:pPr>
            <a:endParaRPr lang="en-US" sz="2300" b="1" dirty="0">
              <a:latin typeface="Tahoma" panose="020B0604030504040204" pitchFamily="34" charset="0"/>
              <a:ea typeface="Tahoma" panose="020B0604030504040204" pitchFamily="34" charset="0"/>
              <a:cs typeface="Tahoma" panose="020B0604030504040204" pitchFamily="34" charset="0"/>
            </a:endParaRPr>
          </a:p>
          <a:p>
            <a:pPr marL="0" indent="0" algn="just">
              <a:spcBef>
                <a:spcPts val="0"/>
              </a:spcBef>
              <a:buNone/>
            </a:pPr>
            <a:r>
              <a:rPr lang="en-US" sz="2300" b="1" dirty="0">
                <a:latin typeface="Tahoma" panose="020B0604030504040204" pitchFamily="34" charset="0"/>
                <a:ea typeface="Tahoma" panose="020B0604030504040204" pitchFamily="34" charset="0"/>
                <a:cs typeface="Tahoma" panose="020B0604030504040204" pitchFamily="34" charset="0"/>
              </a:rPr>
              <a:t>EMIGRANT:	</a:t>
            </a:r>
            <a:r>
              <a:rPr lang="en-US" sz="2300" b="1" dirty="0" smtClean="0">
                <a:latin typeface="Tahoma" panose="020B0604030504040204" pitchFamily="34" charset="0"/>
                <a:ea typeface="Tahoma" panose="020B0604030504040204" pitchFamily="34" charset="0"/>
                <a:cs typeface="Tahoma" panose="020B0604030504040204" pitchFamily="34" charset="0"/>
              </a:rPr>
              <a:t>	</a:t>
            </a:r>
            <a:r>
              <a:rPr lang="en-US" sz="2300" b="1" dirty="0">
                <a:latin typeface="Tahoma" panose="020B0604030504040204" pitchFamily="34" charset="0"/>
                <a:ea typeface="Tahoma" panose="020B0604030504040204" pitchFamily="34" charset="0"/>
                <a:cs typeface="Tahoma" panose="020B0604030504040204" pitchFamily="34" charset="0"/>
              </a:rPr>
              <a:t>İl doğumlular </a:t>
            </a:r>
            <a:r>
              <a:rPr lang="tr-TR" sz="2300" b="1" dirty="0" smtClean="0">
                <a:latin typeface="Tahoma" panose="020B0604030504040204" pitchFamily="34" charset="0"/>
                <a:ea typeface="Tahoma" panose="020B0604030504040204" pitchFamily="34" charset="0"/>
                <a:cs typeface="Tahoma" panose="020B0604030504040204" pitchFamily="34" charset="0"/>
              </a:rPr>
              <a:t>içinde </a:t>
            </a:r>
            <a:r>
              <a:rPr lang="en-US" sz="2300" b="1" dirty="0" smtClean="0">
                <a:latin typeface="Tahoma" panose="020B0604030504040204" pitchFamily="34" charset="0"/>
                <a:ea typeface="Tahoma" panose="020B0604030504040204" pitchFamily="34" charset="0"/>
                <a:cs typeface="Tahoma" panose="020B0604030504040204" pitchFamily="34" charset="0"/>
              </a:rPr>
              <a:t>başka </a:t>
            </a:r>
            <a:r>
              <a:rPr lang="tr-TR" sz="2300" b="1" dirty="0" smtClean="0">
                <a:latin typeface="Tahoma" panose="020B0604030504040204" pitchFamily="34" charset="0"/>
                <a:ea typeface="Tahoma" panose="020B0604030504040204" pitchFamily="34" charset="0"/>
                <a:cs typeface="Tahoma" panose="020B0604030504040204" pitchFamily="34" charset="0"/>
              </a:rPr>
              <a:t>			</a:t>
            </a:r>
            <a:r>
              <a:rPr lang="en-US" sz="2300" b="1" dirty="0" smtClean="0">
                <a:latin typeface="Tahoma" panose="020B0604030504040204" pitchFamily="34" charset="0"/>
                <a:ea typeface="Tahoma" panose="020B0604030504040204" pitchFamily="34" charset="0"/>
                <a:cs typeface="Tahoma" panose="020B0604030504040204" pitchFamily="34" charset="0"/>
              </a:rPr>
              <a:t>	illerde yaşayanların</a:t>
            </a:r>
            <a:r>
              <a:rPr lang="tr-TR" sz="2300" b="1" dirty="0" smtClean="0">
                <a:latin typeface="Tahoma" panose="020B0604030504040204" pitchFamily="34" charset="0"/>
                <a:ea typeface="Tahoma" panose="020B0604030504040204" pitchFamily="34" charset="0"/>
                <a:cs typeface="Tahoma" panose="020B0604030504040204" pitchFamily="34" charset="0"/>
              </a:rPr>
              <a:t> yüzdesi</a:t>
            </a:r>
          </a:p>
          <a:p>
            <a:pPr marL="0" indent="0" algn="just">
              <a:spcBef>
                <a:spcPts val="0"/>
              </a:spcBef>
              <a:buNone/>
            </a:pPr>
            <a:endParaRPr lang="tr-TR" sz="2300" b="1" dirty="0">
              <a:latin typeface="Tahoma" panose="020B0604030504040204" pitchFamily="34" charset="0"/>
              <a:ea typeface="Tahoma" panose="020B0604030504040204" pitchFamily="34" charset="0"/>
              <a:cs typeface="Tahoma" panose="020B0604030504040204" pitchFamily="34" charset="0"/>
            </a:endParaRPr>
          </a:p>
          <a:p>
            <a:pPr marL="0" indent="0" algn="just">
              <a:spcBef>
                <a:spcPts val="0"/>
              </a:spcBef>
              <a:buNone/>
            </a:pPr>
            <a:r>
              <a:rPr lang="en-US" sz="2300" b="1" dirty="0" smtClean="0">
                <a:latin typeface="Tahoma" panose="020B0604030504040204" pitchFamily="34" charset="0"/>
                <a:ea typeface="Tahoma" panose="020B0604030504040204" pitchFamily="34" charset="0"/>
                <a:cs typeface="Tahoma" panose="020B0604030504040204" pitchFamily="34" charset="0"/>
              </a:rPr>
              <a:t>IMMIGRANT</a:t>
            </a:r>
            <a:r>
              <a:rPr lang="en-US" sz="2300" b="1" dirty="0">
                <a:latin typeface="Tahoma" panose="020B0604030504040204" pitchFamily="34" charset="0"/>
                <a:ea typeface="Tahoma" panose="020B0604030504040204" pitchFamily="34" charset="0"/>
                <a:cs typeface="Tahoma" panose="020B0604030504040204" pitchFamily="34" charset="0"/>
              </a:rPr>
              <a:t>:	</a:t>
            </a:r>
            <a:r>
              <a:rPr lang="tr-TR" sz="2300" b="1" dirty="0" smtClean="0">
                <a:latin typeface="Tahoma" panose="020B0604030504040204" pitchFamily="34" charset="0"/>
                <a:ea typeface="Tahoma" panose="020B0604030504040204" pitchFamily="34" charset="0"/>
                <a:cs typeface="Tahoma" panose="020B0604030504040204" pitchFamily="34" charset="0"/>
              </a:rPr>
              <a:t>İl nüfusu içinde başka </a:t>
            </a:r>
            <a:r>
              <a:rPr lang="tr-TR" sz="2300" b="1" dirty="0">
                <a:latin typeface="Tahoma" pitchFamily="34" charset="0"/>
                <a:ea typeface="Tahoma" pitchFamily="34" charset="0"/>
                <a:cs typeface="Tahoma" pitchFamily="34" charset="0"/>
              </a:rPr>
              <a:t>illerde </a:t>
            </a:r>
            <a:r>
              <a:rPr lang="tr-TR" sz="2300" b="1" dirty="0" smtClean="0">
                <a:latin typeface="Tahoma" pitchFamily="34" charset="0"/>
                <a:ea typeface="Tahoma" pitchFamily="34" charset="0"/>
                <a:cs typeface="Tahoma" pitchFamily="34" charset="0"/>
              </a:rPr>
              <a:t>				doğanların yüzdesi</a:t>
            </a:r>
            <a:endParaRPr lang="en-US" sz="2300" b="1" dirty="0" smtClean="0">
              <a:latin typeface="Tahoma" panose="020B0604030504040204" pitchFamily="34" charset="0"/>
              <a:ea typeface="Tahoma" panose="020B0604030504040204" pitchFamily="34" charset="0"/>
              <a:cs typeface="Tahoma" panose="020B0604030504040204" pitchFamily="34" charset="0"/>
            </a:endParaRPr>
          </a:p>
          <a:p>
            <a:pPr marL="0" indent="0" algn="just">
              <a:spcBef>
                <a:spcPts val="0"/>
              </a:spcBef>
              <a:buNone/>
            </a:pPr>
            <a:endParaRPr lang="en-US" sz="2300" b="1" dirty="0">
              <a:latin typeface="Tahoma" panose="020B0604030504040204" pitchFamily="34" charset="0"/>
              <a:ea typeface="Tahoma" panose="020B0604030504040204" pitchFamily="34" charset="0"/>
              <a:cs typeface="Tahoma" panose="020B0604030504040204" pitchFamily="34" charset="0"/>
            </a:endParaRPr>
          </a:p>
          <a:p>
            <a:pPr marL="0" indent="0" algn="just">
              <a:spcBef>
                <a:spcPts val="0"/>
              </a:spcBef>
              <a:buNone/>
            </a:pPr>
            <a:r>
              <a:rPr lang="en-US" sz="2300" b="1" dirty="0" smtClean="0">
                <a:latin typeface="Tahoma" panose="020B0604030504040204" pitchFamily="34" charset="0"/>
                <a:ea typeface="Tahoma" panose="020B0604030504040204" pitchFamily="34" charset="0"/>
                <a:cs typeface="Tahoma" panose="020B0604030504040204" pitchFamily="34" charset="0"/>
              </a:rPr>
              <a:t>MP*IMMIGRANT:</a:t>
            </a:r>
            <a:r>
              <a:rPr lang="en-US" sz="2300" b="1" dirty="0">
                <a:latin typeface="Tahoma" panose="020B0604030504040204" pitchFamily="34" charset="0"/>
                <a:ea typeface="Tahoma" panose="020B0604030504040204" pitchFamily="34" charset="0"/>
                <a:cs typeface="Tahoma" panose="020B0604030504040204" pitchFamily="34" charset="0"/>
              </a:rPr>
              <a:t>	</a:t>
            </a:r>
            <a:r>
              <a:rPr lang="en-US" sz="2300" b="1" dirty="0" smtClean="0">
                <a:latin typeface="Tahoma" panose="020B0604030504040204" pitchFamily="34" charset="0"/>
                <a:ea typeface="Tahoma" panose="020B0604030504040204" pitchFamily="34" charset="0"/>
                <a:cs typeface="Tahoma" panose="020B0604030504040204" pitchFamily="34" charset="0"/>
              </a:rPr>
              <a:t>MP </a:t>
            </a:r>
            <a:r>
              <a:rPr lang="tr-TR" sz="2300" b="1" dirty="0" smtClean="0">
                <a:latin typeface="Tahoma" panose="020B0604030504040204" pitchFamily="34" charset="0"/>
                <a:ea typeface="Tahoma" panose="020B0604030504040204" pitchFamily="34" charset="0"/>
                <a:cs typeface="Tahoma" panose="020B0604030504040204" pitchFamily="34" charset="0"/>
              </a:rPr>
              <a:t>ve </a:t>
            </a:r>
            <a:r>
              <a:rPr lang="en-US" sz="2300" b="1" dirty="0" smtClean="0">
                <a:latin typeface="Tahoma" panose="020B0604030504040204" pitchFamily="34" charset="0"/>
                <a:ea typeface="Tahoma" panose="020B0604030504040204" pitchFamily="34" charset="0"/>
                <a:cs typeface="Tahoma" panose="020B0604030504040204" pitchFamily="34" charset="0"/>
              </a:rPr>
              <a:t>IMMIGRANT</a:t>
            </a:r>
            <a:r>
              <a:rPr lang="tr-TR" sz="2300" b="1" dirty="0" smtClean="0">
                <a:latin typeface="Tahoma" panose="020B0604030504040204" pitchFamily="34" charset="0"/>
                <a:ea typeface="Tahoma" panose="020B0604030504040204" pitchFamily="34" charset="0"/>
                <a:cs typeface="Tahoma" panose="020B0604030504040204" pitchFamily="34" charset="0"/>
              </a:rPr>
              <a:t> değişkenlerinin 			çarpımı</a:t>
            </a:r>
            <a:endParaRPr lang="en-US" sz="2300" b="1" dirty="0">
              <a:latin typeface="Tahoma" panose="020B0604030504040204" pitchFamily="34" charset="0"/>
              <a:ea typeface="Tahoma" panose="020B0604030504040204" pitchFamily="34" charset="0"/>
              <a:cs typeface="Tahoma" panose="020B0604030504040204" pitchFamily="34" charset="0"/>
            </a:endParaRPr>
          </a:p>
          <a:p>
            <a:pPr marL="457200" lvl="1" indent="0" algn="just">
              <a:buNone/>
            </a:pPr>
            <a:endParaRPr lang="en-US" sz="2300" b="1" dirty="0" smtClean="0"/>
          </a:p>
        </p:txBody>
      </p:sp>
    </p:spTree>
    <p:extLst>
      <p:ext uri="{BB962C8B-B14F-4D97-AF65-F5344CB8AC3E}">
        <p14:creationId xmlns:p14="http://schemas.microsoft.com/office/powerpoint/2010/main" val="767291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2061</TotalTime>
  <Words>603</Words>
  <Application>Microsoft Office PowerPoint</Application>
  <PresentationFormat>On-screen Show (4:3)</PresentationFormat>
  <Paragraphs>131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Tahoma</vt:lpstr>
      <vt:lpstr>Times New Roman</vt:lpstr>
      <vt:lpstr>Wingdings</vt:lpstr>
      <vt:lpstr>Office Theme</vt:lpstr>
      <vt:lpstr>                                    TOBB Ekonomi ve Teknoloji Üniversitesi   Sosyal Politikalar Uygulama ve Araştırma Merkezi  Ankara, 19 March 2014    TÜRKİYE’DE İÇ GÖÇÜN SİYASİ KATILIMA ETKİLERİ  </vt:lpstr>
      <vt:lpstr>  Türkiye’de iç göç</vt:lpstr>
      <vt:lpstr>  </vt:lpstr>
      <vt:lpstr>   İl doğumlular arasında başka illerde yaşayanların oranı (2011)     </vt:lpstr>
      <vt:lpstr>Çalışmanın amaçları</vt:lpstr>
      <vt:lpstr> </vt:lpstr>
      <vt:lpstr>Seçime katılımı etkileyen değişkenler</vt:lpstr>
      <vt:lpstr> </vt:lpstr>
      <vt:lpstr> </vt:lpstr>
      <vt:lpstr> Saptanan robust regresyonlar  </vt:lpstr>
      <vt:lpstr> Ana bulgular   </vt:lpstr>
      <vt:lpstr>Yan bulgular </vt:lpstr>
      <vt:lpstr>  </vt:lpstr>
      <vt:lpstr>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MODELING POLITICAL PERFORMANCE OF  ISLAMIST AND ISLAMIST-ROOTED PARTIES IN TURKEY</dc:title>
  <dc:creator>Dennis</dc:creator>
  <cp:lastModifiedBy>Akarca</cp:lastModifiedBy>
  <cp:revision>135</cp:revision>
  <dcterms:created xsi:type="dcterms:W3CDTF">2013-02-11T22:31:38Z</dcterms:created>
  <dcterms:modified xsi:type="dcterms:W3CDTF">2014-03-18T19:20:28Z</dcterms:modified>
</cp:coreProperties>
</file>